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91" r:id="rId15"/>
    <p:sldId id="270" r:id="rId16"/>
    <p:sldId id="271" r:id="rId17"/>
    <p:sldId id="272" r:id="rId18"/>
    <p:sldId id="273" r:id="rId19"/>
    <p:sldId id="274" r:id="rId20"/>
    <p:sldId id="276" r:id="rId21"/>
    <p:sldId id="277" r:id="rId22"/>
    <p:sldId id="278" r:id="rId23"/>
    <p:sldId id="280" r:id="rId24"/>
    <p:sldId id="281" r:id="rId25"/>
    <p:sldId id="282" r:id="rId26"/>
    <p:sldId id="287" r:id="rId27"/>
    <p:sldId id="299" r:id="rId28"/>
    <p:sldId id="300" r:id="rId29"/>
    <p:sldId id="301" r:id="rId30"/>
    <p:sldId id="292" r:id="rId31"/>
    <p:sldId id="293" r:id="rId32"/>
    <p:sldId id="294" r:id="rId33"/>
    <p:sldId id="295" r:id="rId34"/>
    <p:sldId id="296" r:id="rId35"/>
    <p:sldId id="297" r:id="rId36"/>
    <p:sldId id="298" r:id="rId37"/>
    <p:sldId id="275" r:id="rId38"/>
    <p:sldId id="279"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Old Standard TT" panose="020B0604020202020204" charset="0"/>
      <p:regular r:id="rId45"/>
      <p:bold r:id="rId46"/>
      <p: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5BB59C-2614-4394-9A9F-77572A15ED7B}">
  <a:tblStyle styleId="{BD5BB59C-2614-4394-9A9F-77572A15ED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omepages.inf.ed.ac.uk/rbf/HIPR2/value.htm"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homepages.inf.ed.ac.uk/rbf/HIPR2/gryimage.htm" TargetMode="External"/><Relationship Id="rId4" Type="http://schemas.openxmlformats.org/officeDocument/2006/relationships/hyperlink" Target="https://homepages.inf.ed.ac.uk/rbf/HIPR2/histeq.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5f209fcb23_0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5f209fcb23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91bc71d94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91bc71d94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91bc71d94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91bc71d94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91bc71d94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91bc71d9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our approach, white balancing aims at compensating for the color cast caused by the selective absorption of colors with depth, while image fusion is considered to enhance the edges and details of the scene, to mitigate the loss of contrast resulting from backscattering. White-balancing aims at improving the image aspect, primarily by removing the undesired color castings due to various illumination or medium attenuation properties.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91bc71d9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91bc71d9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our approach, white balancing aims at compensating for the color cast caused by the selective absorption of colors with depth, while image fusion is considered to enhance the edges and details of the scene, to mitigate the loss of contrast resulting from backscattering. White-balancing aims at improving the image aspect, primarily by removing the undesired color castings due to various illumination or medium attenuation properties.</a:t>
            </a:r>
            <a:endParaRPr/>
          </a:p>
        </p:txBody>
      </p:sp>
    </p:spTree>
    <p:extLst>
      <p:ext uri="{BB962C8B-B14F-4D97-AF65-F5344CB8AC3E}">
        <p14:creationId xmlns:p14="http://schemas.microsoft.com/office/powerpoint/2010/main" val="3833004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9d65ddbd3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9d65ddbd3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91bc71d94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91bc71d94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91bc71d94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91bc71d94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91bc71d94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91bc71d94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5f209fcb23_0_27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5f209fcb23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a3c898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enhancement is the process of improving the quality of the input image so that it would be easily understood by viewers in the future. Image enhancement improves the information content of the image and alters the visual impact of the image on the observer. Image enhancement intensifies the features of images. It accentuates the image features like edges, contrast to build display of photographs more useful for examination and study. Image enhancement includes many operations such as contrast stretching, noise clipping, pseudocoloring, noise filtering etc to improve the view of images. Active range of the chosen features of images is amplified by enhancement so that they can be detected simply. Underwater images mainly suffer from the problem of poor color contrast and poor visibility. These problems occurred due to the scattering of light and refraction of light while entering from rarer to denser medium. Scattering causes the blurring of light and reduces the color contrast. These effects of water on underwater images are only not due the nature water but also because of the organisms and other material present in the water. Many techniques and methods are established by researchers to solve the problem of underwater image enhancement. In this paper different underwater image enhancing techniques are reviewed and studied. The overall objective is to explore the shortcomings in earlier techniques.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9d65ddbd3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9d65ddbd3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9d65ddbd3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9d65ddbd3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9d65ddbd3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9d65ddbd3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6fa3c89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c6fa3c89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6fa3c898_0_7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c6fa3c89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fa3c89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F4444"/>
                </a:solidFill>
                <a:effectLst/>
                <a:latin typeface="Söhne"/>
              </a:rPr>
              <a:t>Review of "Color Balance and Fusion for Underwater Image Enhancement": </a:t>
            </a:r>
            <a:r>
              <a:rPr lang="en-US" b="0" i="0" dirty="0" err="1">
                <a:solidFill>
                  <a:srgbClr val="EF4444"/>
                </a:solidFill>
                <a:effectLst/>
                <a:latin typeface="Söhne"/>
              </a:rPr>
              <a:t>Ancuti</a:t>
            </a:r>
            <a:r>
              <a:rPr lang="en-US" b="0" i="0" dirty="0">
                <a:solidFill>
                  <a:srgbClr val="EF4444"/>
                </a:solidFill>
                <a:effectLst/>
                <a:latin typeface="Söhne"/>
              </a:rPr>
              <a:t> et al. present a comprehensive study on color balance and fusion techniques for underwater image enhancement. The authors propose an algorithm that combines color balance and fusion methods to address the challenges associated with underwater imaging, such as color distortion and low contrast. The color balance technique aims to restore the colors of underwater images by adapting the color distribution of the captured image to a reference color distribution. The fusion technique integrates multiple versions of the image obtained using different color balance settings to produce a final enhanced image. The experiments conducted by the authors demonstrate that their approach effectively improves the visual quality of underwater images, enhancing color fidelity and overall image appearance.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5f209fcb23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5f209fcb23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Contrast stretching (often called normalization) is a simple image enhancement technique that attempts to improve the contrast in an image by `stretching' the range of intensity values it contains to span a desired range of values, </a:t>
            </a:r>
            <a:r>
              <a:rPr lang="en" i="1">
                <a:solidFill>
                  <a:schemeClr val="dk1"/>
                </a:solidFill>
              </a:rPr>
              <a:t>e.g.</a:t>
            </a:r>
            <a:r>
              <a:rPr lang="en">
                <a:solidFill>
                  <a:schemeClr val="dk1"/>
                </a:solidFill>
              </a:rPr>
              <a:t> the the full range of </a:t>
            </a:r>
            <a:r>
              <a:rPr lang="en" u="sng">
                <a:solidFill>
                  <a:schemeClr val="hlink"/>
                </a:solidFill>
                <a:hlinkClick r:id="rId3"/>
              </a:rPr>
              <a:t>pixel values</a:t>
            </a:r>
            <a:r>
              <a:rPr lang="en">
                <a:solidFill>
                  <a:schemeClr val="dk1"/>
                </a:solidFill>
              </a:rPr>
              <a:t> that the image type concerned allows. It differs from the more sophisticated </a:t>
            </a:r>
            <a:r>
              <a:rPr lang="en" u="sng">
                <a:solidFill>
                  <a:schemeClr val="hlink"/>
                </a:solidFill>
                <a:hlinkClick r:id="rId4"/>
              </a:rPr>
              <a:t>histogram equalization</a:t>
            </a:r>
            <a:r>
              <a:rPr lang="en">
                <a:solidFill>
                  <a:schemeClr val="dk1"/>
                </a:solidFill>
              </a:rPr>
              <a:t> in that it can only apply a </a:t>
            </a:r>
            <a:r>
              <a:rPr lang="en" i="1">
                <a:solidFill>
                  <a:schemeClr val="dk1"/>
                </a:solidFill>
              </a:rPr>
              <a:t>linear</a:t>
            </a:r>
            <a:r>
              <a:rPr lang="en">
                <a:solidFill>
                  <a:schemeClr val="dk1"/>
                </a:solidFill>
              </a:rPr>
              <a:t> scaling function to the image pixel values. As a result the `enhancement' is less harsh. (Most implementations accept a </a:t>
            </a:r>
            <a:r>
              <a:rPr lang="en" u="sng">
                <a:solidFill>
                  <a:schemeClr val="hlink"/>
                </a:solidFill>
                <a:hlinkClick r:id="rId5"/>
              </a:rPr>
              <a:t>graylevel image</a:t>
            </a:r>
            <a:r>
              <a:rPr lang="en">
                <a:solidFill>
                  <a:schemeClr val="dk1"/>
                </a:solidFill>
              </a:rPr>
              <a:t> as input and produce another graylevel image as output.)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5f209fcb23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5f209fcb23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5f209fcb23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5f209fcb23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9d65ddbd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9d65ddbd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9d65ddbd3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9d65ddbd3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sz="42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Old Standard TT"/>
                <a:ea typeface="Old Standard TT"/>
                <a:cs typeface="Old Standard TT"/>
                <a:sym typeface="Old Standard TT"/>
              </a:defRPr>
            </a:lvl1pPr>
            <a:lvl2pPr lvl="1" algn="r" rtl="0">
              <a:buNone/>
              <a:defRPr sz="1000">
                <a:solidFill>
                  <a:schemeClr val="dk1"/>
                </a:solidFill>
                <a:latin typeface="Old Standard TT"/>
                <a:ea typeface="Old Standard TT"/>
                <a:cs typeface="Old Standard TT"/>
                <a:sym typeface="Old Standard TT"/>
              </a:defRPr>
            </a:lvl2pPr>
            <a:lvl3pPr lvl="2" algn="r" rtl="0">
              <a:buNone/>
              <a:defRPr sz="1000">
                <a:solidFill>
                  <a:schemeClr val="dk1"/>
                </a:solidFill>
                <a:latin typeface="Old Standard TT"/>
                <a:ea typeface="Old Standard TT"/>
                <a:cs typeface="Old Standard TT"/>
                <a:sym typeface="Old Standard TT"/>
              </a:defRPr>
            </a:lvl3pPr>
            <a:lvl4pPr lvl="3" algn="r" rtl="0">
              <a:buNone/>
              <a:defRPr sz="1000">
                <a:solidFill>
                  <a:schemeClr val="dk1"/>
                </a:solidFill>
                <a:latin typeface="Old Standard TT"/>
                <a:ea typeface="Old Standard TT"/>
                <a:cs typeface="Old Standard TT"/>
                <a:sym typeface="Old Standard TT"/>
              </a:defRPr>
            </a:lvl4pPr>
            <a:lvl5pPr lvl="4" algn="r" rtl="0">
              <a:buNone/>
              <a:defRPr sz="1000">
                <a:solidFill>
                  <a:schemeClr val="dk1"/>
                </a:solidFill>
                <a:latin typeface="Old Standard TT"/>
                <a:ea typeface="Old Standard TT"/>
                <a:cs typeface="Old Standard TT"/>
                <a:sym typeface="Old Standard TT"/>
              </a:defRPr>
            </a:lvl5pPr>
            <a:lvl6pPr lvl="5" algn="r" rtl="0">
              <a:buNone/>
              <a:defRPr sz="1000">
                <a:solidFill>
                  <a:schemeClr val="dk1"/>
                </a:solidFill>
                <a:latin typeface="Old Standard TT"/>
                <a:ea typeface="Old Standard TT"/>
                <a:cs typeface="Old Standard TT"/>
                <a:sym typeface="Old Standard TT"/>
              </a:defRPr>
            </a:lvl6pPr>
            <a:lvl7pPr lvl="6" algn="r" rtl="0">
              <a:buNone/>
              <a:defRPr sz="1000">
                <a:solidFill>
                  <a:schemeClr val="dk1"/>
                </a:solidFill>
                <a:latin typeface="Old Standard TT"/>
                <a:ea typeface="Old Standard TT"/>
                <a:cs typeface="Old Standard TT"/>
                <a:sym typeface="Old Standard TT"/>
              </a:defRPr>
            </a:lvl7pPr>
            <a:lvl8pPr lvl="7" algn="r" rtl="0">
              <a:buNone/>
              <a:defRPr sz="1000">
                <a:solidFill>
                  <a:schemeClr val="dk1"/>
                </a:solidFill>
                <a:latin typeface="Old Standard TT"/>
                <a:ea typeface="Old Standard TT"/>
                <a:cs typeface="Old Standard TT"/>
                <a:sym typeface="Old Standard TT"/>
              </a:defRPr>
            </a:lvl8pPr>
            <a:lvl9pPr lvl="8" algn="r" rtl="0">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36600" y="1642200"/>
            <a:ext cx="8470800" cy="1859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Arial"/>
                <a:ea typeface="Arial"/>
                <a:cs typeface="Arial"/>
                <a:sym typeface="Arial"/>
              </a:rPr>
              <a:t>Thesis Report:</a:t>
            </a:r>
            <a:br>
              <a:rPr lang="en"/>
            </a:br>
            <a:r>
              <a:rPr lang="en" sz="2755">
                <a:latin typeface="Arial"/>
                <a:ea typeface="Arial"/>
                <a:cs typeface="Arial"/>
                <a:sym typeface="Arial"/>
              </a:rPr>
              <a:t>UNDERWATER IMAGE ENHANCEMENT USING IMAGE PROCESSING</a:t>
            </a:r>
            <a:endParaRPr sz="2755">
              <a:latin typeface="Arial"/>
              <a:ea typeface="Arial"/>
              <a:cs typeface="Arial"/>
              <a:sym typeface="Arial"/>
            </a:endParaRPr>
          </a:p>
        </p:txBody>
      </p:sp>
      <p:sp>
        <p:nvSpPr>
          <p:cNvPr id="60" name="Google Shape;60;p13"/>
          <p:cNvSpPr txBox="1">
            <a:spLocks noGrp="1"/>
          </p:cNvSpPr>
          <p:nvPr>
            <p:ph type="subTitle" idx="1"/>
          </p:nvPr>
        </p:nvSpPr>
        <p:spPr>
          <a:xfrm>
            <a:off x="361775" y="3982539"/>
            <a:ext cx="8118600" cy="7875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Yugansh Jain • 184506</a:t>
            </a:r>
            <a:endParaRPr/>
          </a:p>
          <a:p>
            <a:pPr marL="0" lvl="0" indent="0" algn="l" rtl="0">
              <a:spcBef>
                <a:spcPts val="0"/>
              </a:spcBef>
              <a:spcAft>
                <a:spcPts val="0"/>
              </a:spcAft>
              <a:buNone/>
            </a:pPr>
            <a:r>
              <a:rPr lang="en"/>
              <a:t>Under Supervision of : Dr. Gagnesh Kumar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1700" y="445025"/>
            <a:ext cx="8520600" cy="9198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273239"/>
                </a:solidFill>
                <a:highlight>
                  <a:srgbClr val="FFFFFF"/>
                </a:highlight>
                <a:latin typeface="Arial"/>
                <a:ea typeface="Arial"/>
                <a:cs typeface="Arial"/>
                <a:sym typeface="Arial"/>
              </a:rPr>
              <a:t>CLAHE Histogram Equalization : </a:t>
            </a:r>
            <a:r>
              <a:rPr lang="en" sz="1300" b="1">
                <a:solidFill>
                  <a:srgbClr val="273239"/>
                </a:solidFill>
                <a:highlight>
                  <a:srgbClr val="FFFFFF"/>
                </a:highlight>
                <a:latin typeface="Arial"/>
                <a:ea typeface="Arial"/>
                <a:cs typeface="Arial"/>
                <a:sym typeface="Arial"/>
              </a:rPr>
              <a:t>CLAHE operates on small regions in the image, called tiles, rather than the entire image. The neighboring tiles are then combined using bilinear interpolation to remove the artificial boundaries. </a:t>
            </a:r>
            <a:endParaRPr sz="2400" b="1">
              <a:solidFill>
                <a:srgbClr val="273239"/>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pic>
        <p:nvPicPr>
          <p:cNvPr id="135" name="Google Shape;135;p23"/>
          <p:cNvPicPr preferRelativeResize="0"/>
          <p:nvPr/>
        </p:nvPicPr>
        <p:blipFill>
          <a:blip r:embed="rId3">
            <a:alphaModFix/>
          </a:blip>
          <a:stretch>
            <a:fillRect/>
          </a:stretch>
        </p:blipFill>
        <p:spPr>
          <a:xfrm>
            <a:off x="244325" y="1588725"/>
            <a:ext cx="4058851" cy="2965890"/>
          </a:xfrm>
          <a:prstGeom prst="rect">
            <a:avLst/>
          </a:prstGeom>
          <a:noFill/>
          <a:ln>
            <a:noFill/>
          </a:ln>
        </p:spPr>
      </p:pic>
      <p:pic>
        <p:nvPicPr>
          <p:cNvPr id="136" name="Google Shape;136;p23"/>
          <p:cNvPicPr preferRelativeResize="0"/>
          <p:nvPr/>
        </p:nvPicPr>
        <p:blipFill>
          <a:blip r:embed="rId4">
            <a:alphaModFix/>
          </a:blip>
          <a:stretch>
            <a:fillRect/>
          </a:stretch>
        </p:blipFill>
        <p:spPr>
          <a:xfrm>
            <a:off x="3965013" y="1484200"/>
            <a:ext cx="2486025" cy="2857500"/>
          </a:xfrm>
          <a:prstGeom prst="rect">
            <a:avLst/>
          </a:prstGeom>
          <a:noFill/>
          <a:ln>
            <a:noFill/>
          </a:ln>
        </p:spPr>
      </p:pic>
      <p:pic>
        <p:nvPicPr>
          <p:cNvPr id="137" name="Google Shape;137;p23"/>
          <p:cNvPicPr preferRelativeResize="0"/>
          <p:nvPr/>
        </p:nvPicPr>
        <p:blipFill>
          <a:blip r:embed="rId5">
            <a:alphaModFix/>
          </a:blip>
          <a:stretch>
            <a:fillRect/>
          </a:stretch>
        </p:blipFill>
        <p:spPr>
          <a:xfrm>
            <a:off x="6451050" y="1484200"/>
            <a:ext cx="2381250"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Performing CLAHE :</a:t>
            </a:r>
            <a:endParaRPr b="1"/>
          </a:p>
        </p:txBody>
      </p:sp>
      <p:pic>
        <p:nvPicPr>
          <p:cNvPr id="143" name="Google Shape;143;p24"/>
          <p:cNvPicPr preferRelativeResize="0"/>
          <p:nvPr/>
        </p:nvPicPr>
        <p:blipFill>
          <a:blip r:embed="rId3">
            <a:alphaModFix/>
          </a:blip>
          <a:stretch>
            <a:fillRect/>
          </a:stretch>
        </p:blipFill>
        <p:spPr>
          <a:xfrm>
            <a:off x="152400" y="1210625"/>
            <a:ext cx="8527222" cy="3780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311700" y="445025"/>
            <a:ext cx="8520600" cy="212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49" name="Google Shape;149;p25"/>
          <p:cNvPicPr preferRelativeResize="0"/>
          <p:nvPr/>
        </p:nvPicPr>
        <p:blipFill>
          <a:blip r:embed="rId3">
            <a:alphaModFix/>
          </a:blip>
          <a:stretch>
            <a:fillRect/>
          </a:stretch>
        </p:blipFill>
        <p:spPr>
          <a:xfrm>
            <a:off x="152400" y="445025"/>
            <a:ext cx="8503849" cy="4546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311700" y="470300"/>
            <a:ext cx="8832300" cy="430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b="1"/>
              <a:t>This method is a single image approach that does not require specialized hardware or knowledge about the underwater conditions or scene structure. It builds on the blending of two images that are directly derived from a color-compensated and white-balanced version of the original degraded image. </a:t>
            </a:r>
            <a:endParaRPr sz="2100" b="1"/>
          </a:p>
        </p:txBody>
      </p:sp>
      <p:pic>
        <p:nvPicPr>
          <p:cNvPr id="155" name="Google Shape;155;p26"/>
          <p:cNvPicPr preferRelativeResize="0"/>
          <p:nvPr/>
        </p:nvPicPr>
        <p:blipFill>
          <a:blip r:embed="rId3">
            <a:alphaModFix/>
          </a:blip>
          <a:stretch>
            <a:fillRect/>
          </a:stretch>
        </p:blipFill>
        <p:spPr>
          <a:xfrm>
            <a:off x="1200563" y="2325325"/>
            <a:ext cx="7054576" cy="2401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3" name="Picture 2">
            <a:extLst>
              <a:ext uri="{FF2B5EF4-FFF2-40B4-BE49-F238E27FC236}">
                <a16:creationId xmlns:a16="http://schemas.microsoft.com/office/drawing/2014/main" id="{174FD87D-A48F-CAC8-8D20-D1D3F6F3A109}"/>
              </a:ext>
            </a:extLst>
          </p:cNvPr>
          <p:cNvPicPr>
            <a:picLocks noChangeAspect="1"/>
          </p:cNvPicPr>
          <p:nvPr/>
        </p:nvPicPr>
        <p:blipFill>
          <a:blip r:embed="rId3"/>
          <a:stretch>
            <a:fillRect/>
          </a:stretch>
        </p:blipFill>
        <p:spPr>
          <a:xfrm>
            <a:off x="1110342" y="0"/>
            <a:ext cx="6678386" cy="5143499"/>
          </a:xfrm>
          <a:prstGeom prst="rect">
            <a:avLst/>
          </a:prstGeom>
        </p:spPr>
      </p:pic>
    </p:spTree>
    <p:extLst>
      <p:ext uri="{BB962C8B-B14F-4D97-AF65-F5344CB8AC3E}">
        <p14:creationId xmlns:p14="http://schemas.microsoft.com/office/powerpoint/2010/main" val="2301353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311700" y="445025"/>
            <a:ext cx="8520600" cy="42561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b="1"/>
              <a:t>A novel approach to remove the haze in underwater images based on a single image captured with a conventional camera.</a:t>
            </a:r>
            <a:endParaRPr sz="1900" b="1"/>
          </a:p>
          <a:p>
            <a:pPr marL="457200" lvl="0" indent="0" algn="l" rtl="0">
              <a:spcBef>
                <a:spcPts val="0"/>
              </a:spcBef>
              <a:spcAft>
                <a:spcPts val="0"/>
              </a:spcAft>
              <a:buNone/>
            </a:pPr>
            <a:endParaRPr sz="1900" b="1"/>
          </a:p>
          <a:p>
            <a:pPr marL="457200" lvl="0" indent="-349250" algn="l" rtl="0">
              <a:spcBef>
                <a:spcPts val="0"/>
              </a:spcBef>
              <a:spcAft>
                <a:spcPts val="0"/>
              </a:spcAft>
              <a:buSzPts val="1900"/>
              <a:buChar char="●"/>
            </a:pPr>
            <a:r>
              <a:rPr lang="en" sz="1900" b="1"/>
              <a:t>Our approach builds on the fusion of multiple inputs.</a:t>
            </a:r>
            <a:endParaRPr sz="1900" b="1"/>
          </a:p>
          <a:p>
            <a:pPr marL="457200" lvl="0" indent="0" algn="l" rtl="0">
              <a:spcBef>
                <a:spcPts val="0"/>
              </a:spcBef>
              <a:spcAft>
                <a:spcPts val="0"/>
              </a:spcAft>
              <a:buNone/>
            </a:pPr>
            <a:endParaRPr sz="1900" b="1"/>
          </a:p>
          <a:p>
            <a:pPr marL="457200" lvl="0" indent="-349250" algn="l" rtl="0">
              <a:spcBef>
                <a:spcPts val="0"/>
              </a:spcBef>
              <a:spcAft>
                <a:spcPts val="0"/>
              </a:spcAft>
              <a:buSzPts val="1900"/>
              <a:buChar char="●"/>
            </a:pPr>
            <a:r>
              <a:rPr lang="en" sz="1900" b="1"/>
              <a:t>The white balancing stage aims at removing the color cast induced by underwater light scattering, so as to produce a natural appearance of the sub-sea images.</a:t>
            </a:r>
            <a:endParaRPr sz="1900" b="1"/>
          </a:p>
          <a:p>
            <a:pPr marL="457200" lvl="0" indent="0" algn="l" rtl="0">
              <a:spcBef>
                <a:spcPts val="0"/>
              </a:spcBef>
              <a:spcAft>
                <a:spcPts val="0"/>
              </a:spcAft>
              <a:buNone/>
            </a:pPr>
            <a:endParaRPr sz="1900" b="1"/>
          </a:p>
          <a:p>
            <a:pPr marL="457200" lvl="0" indent="-349250" algn="l" rtl="0">
              <a:spcBef>
                <a:spcPts val="0"/>
              </a:spcBef>
              <a:spcAft>
                <a:spcPts val="0"/>
              </a:spcAft>
              <a:buSzPts val="1900"/>
              <a:buChar char="●"/>
            </a:pPr>
            <a:r>
              <a:rPr lang="en" sz="1900" b="1"/>
              <a:t>The two images to fusion, as well as their associated weight maps, are defined to promote the transfer of edges and color contrast to the output image.</a:t>
            </a:r>
            <a:endParaRPr sz="1900" b="1"/>
          </a:p>
          <a:p>
            <a:pPr marL="0" lvl="0" indent="0" algn="l" rtl="0">
              <a:spcBef>
                <a:spcPts val="0"/>
              </a:spcBef>
              <a:spcAft>
                <a:spcPts val="0"/>
              </a:spcAft>
              <a:buSzPts val="990"/>
              <a:buNone/>
            </a:pPr>
            <a:endParaRPr sz="19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66" name="Google Shape;166;p28"/>
          <p:cNvPicPr preferRelativeResize="0"/>
          <p:nvPr/>
        </p:nvPicPr>
        <p:blipFill>
          <a:blip r:embed="rId3">
            <a:alphaModFix/>
          </a:blip>
          <a:stretch>
            <a:fillRect/>
          </a:stretch>
        </p:blipFill>
        <p:spPr>
          <a:xfrm>
            <a:off x="152400" y="252750"/>
            <a:ext cx="8908752" cy="4738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72" name="Google Shape;172;p29"/>
          <p:cNvPicPr preferRelativeResize="0"/>
          <p:nvPr/>
        </p:nvPicPr>
        <p:blipFill>
          <a:blip r:embed="rId3">
            <a:alphaModFix/>
          </a:blip>
          <a:stretch>
            <a:fillRect/>
          </a:stretch>
        </p:blipFill>
        <p:spPr>
          <a:xfrm>
            <a:off x="152400" y="202200"/>
            <a:ext cx="8807649" cy="4788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78" name="Google Shape;178;p30"/>
          <p:cNvPicPr preferRelativeResize="0"/>
          <p:nvPr/>
        </p:nvPicPr>
        <p:blipFill>
          <a:blip r:embed="rId3">
            <a:alphaModFix/>
          </a:blip>
          <a:stretch>
            <a:fillRect/>
          </a:stretch>
        </p:blipFill>
        <p:spPr>
          <a:xfrm>
            <a:off x="152400" y="445025"/>
            <a:ext cx="8778398" cy="454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Arial"/>
                <a:ea typeface="Arial"/>
                <a:cs typeface="Arial"/>
                <a:sym typeface="Arial"/>
              </a:rPr>
              <a:t>Gaps in Literature :</a:t>
            </a:r>
            <a:endParaRPr b="1">
              <a:latin typeface="Arial"/>
              <a:ea typeface="Arial"/>
              <a:cs typeface="Arial"/>
              <a:sym typeface="Arial"/>
            </a:endParaRPr>
          </a:p>
        </p:txBody>
      </p:sp>
      <p:sp>
        <p:nvSpPr>
          <p:cNvPr id="184" name="Google Shape;184;p31"/>
          <p:cNvSpPr txBox="1">
            <a:spLocks noGrp="1"/>
          </p:cNvSpPr>
          <p:nvPr>
            <p:ph type="body" idx="1"/>
          </p:nvPr>
        </p:nvSpPr>
        <p:spPr>
          <a:xfrm>
            <a:off x="311700" y="1203125"/>
            <a:ext cx="8119200" cy="3798900"/>
          </a:xfrm>
          <a:prstGeom prst="rect">
            <a:avLst/>
          </a:prstGeom>
        </p:spPr>
        <p:txBody>
          <a:bodyPr spcFirstLastPara="1" wrap="square" lIns="91425" tIns="91425" rIns="91425" bIns="91425" anchor="t" anchorCtr="0">
            <a:noAutofit/>
          </a:bodyPr>
          <a:lstStyle/>
          <a:p>
            <a:pPr marL="457200" lvl="0" indent="-306070" algn="l" rtl="0">
              <a:lnSpc>
                <a:spcPct val="95000"/>
              </a:lnSpc>
              <a:spcBef>
                <a:spcPts val="0"/>
              </a:spcBef>
              <a:spcAft>
                <a:spcPts val="0"/>
              </a:spcAft>
              <a:buSzPts val="1220"/>
              <a:buChar char="●"/>
            </a:pPr>
            <a:r>
              <a:rPr lang="en" sz="1570" b="1"/>
              <a:t>Nowadays image enhancement algorithms are very much popular, helpful and valuable for many image based applications. It has been originated that the majority of the current examination have mistreated various points. </a:t>
            </a:r>
            <a:endParaRPr sz="1570" b="1"/>
          </a:p>
          <a:p>
            <a:pPr marL="457200" lvl="0" indent="0" algn="l" rtl="0">
              <a:lnSpc>
                <a:spcPct val="95000"/>
              </a:lnSpc>
              <a:spcBef>
                <a:spcPts val="1200"/>
              </a:spcBef>
              <a:spcAft>
                <a:spcPts val="0"/>
              </a:spcAft>
              <a:buNone/>
            </a:pPr>
            <a:r>
              <a:rPr lang="en" sz="1570" b="1"/>
              <a:t>Below mentioned are the different research gaps accomplished from the literature survey:- </a:t>
            </a:r>
            <a:endParaRPr sz="1570" b="1"/>
          </a:p>
          <a:p>
            <a:pPr marL="457200" lvl="0" indent="0" algn="l" rtl="0">
              <a:lnSpc>
                <a:spcPct val="95000"/>
              </a:lnSpc>
              <a:spcBef>
                <a:spcPts val="1200"/>
              </a:spcBef>
              <a:spcAft>
                <a:spcPts val="0"/>
              </a:spcAft>
              <a:buNone/>
            </a:pPr>
            <a:r>
              <a:rPr lang="en" sz="1570" b="1"/>
              <a:t>1. The presented strategies have ignored the methods to lessen the noise issue, which is available in the resultant pictures of the current image improvement procedures. </a:t>
            </a:r>
            <a:endParaRPr sz="1570" b="1"/>
          </a:p>
          <a:p>
            <a:pPr marL="457200" lvl="0" indent="0" algn="l" rtl="0">
              <a:lnSpc>
                <a:spcPct val="95000"/>
              </a:lnSpc>
              <a:spcBef>
                <a:spcPts val="1200"/>
              </a:spcBef>
              <a:spcAft>
                <a:spcPts val="0"/>
              </a:spcAft>
              <a:buNone/>
            </a:pPr>
            <a:r>
              <a:rPr lang="en" sz="1570" b="1"/>
              <a:t>2. Much effort has not paid attention on L*A*B color space. </a:t>
            </a:r>
            <a:endParaRPr sz="1570" b="1"/>
          </a:p>
          <a:p>
            <a:pPr marL="457200" lvl="0" indent="0" algn="l" rtl="0">
              <a:lnSpc>
                <a:spcPct val="95000"/>
              </a:lnSpc>
              <a:spcBef>
                <a:spcPts val="1200"/>
              </a:spcBef>
              <a:spcAft>
                <a:spcPts val="1200"/>
              </a:spcAft>
              <a:buNone/>
            </a:pPr>
            <a:r>
              <a:rPr lang="en" sz="1570" b="1"/>
              <a:t>3. The issue of the uneven light illumination is likewise disregarded by the vast majority of the scientists.</a:t>
            </a:r>
            <a:endParaRPr sz="122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Arial"/>
                <a:ea typeface="Arial"/>
                <a:cs typeface="Arial"/>
                <a:sym typeface="Arial"/>
              </a:rPr>
              <a:t>Introduction</a:t>
            </a:r>
            <a:endParaRPr>
              <a:latin typeface="Arial"/>
              <a:ea typeface="Arial"/>
              <a:cs typeface="Arial"/>
              <a:sym typeface="Arial"/>
            </a:endParaRPr>
          </a:p>
        </p:txBody>
      </p:sp>
      <p:sp>
        <p:nvSpPr>
          <p:cNvPr id="66" name="Google Shape;66;p14"/>
          <p:cNvSpPr txBox="1">
            <a:spLocks noGrp="1"/>
          </p:cNvSpPr>
          <p:nvPr>
            <p:ph type="body" idx="2"/>
          </p:nvPr>
        </p:nvSpPr>
        <p:spPr>
          <a:xfrm>
            <a:off x="4908050" y="94375"/>
            <a:ext cx="4045200" cy="4876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500"/>
              <a:t>- Image enhancement is the major process in the image processing techniques. Image enhancement would increase the sharpness and intensity of the underwater images. By increasing the factors of the pixels, the object can be visible clearly in the underwater images. It is the process of improving the quality of image without any information loss. Usually the images are affected by various facts. Especially in underwater imagery, the haze and hue variations are greatly affected. Our work discusses the issues in underwater images and compares the existing image enhancement techniques for underwater images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6" name="Google Shape;196;p3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7" name="Google Shape;197;p33"/>
          <p:cNvPicPr preferRelativeResize="0"/>
          <p:nvPr/>
        </p:nvPicPr>
        <p:blipFill>
          <a:blip r:embed="rId3">
            <a:alphaModFix/>
          </a:blip>
          <a:stretch>
            <a:fillRect/>
          </a:stretch>
        </p:blipFill>
        <p:spPr>
          <a:xfrm>
            <a:off x="311700" y="445025"/>
            <a:ext cx="8520598" cy="4123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3" name="Google Shape;203;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4" name="Google Shape;204;p34"/>
          <p:cNvPicPr preferRelativeResize="0"/>
          <p:nvPr/>
        </p:nvPicPr>
        <p:blipFill>
          <a:blip r:embed="rId3">
            <a:alphaModFix/>
          </a:blip>
          <a:stretch>
            <a:fillRect/>
          </a:stretch>
        </p:blipFill>
        <p:spPr>
          <a:xfrm>
            <a:off x="311700" y="445025"/>
            <a:ext cx="8520600" cy="412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rot="10800000" flipH="1">
            <a:off x="311700" y="1058150"/>
            <a:ext cx="8520600" cy="188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10" name="Google Shape;210;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1" name="Google Shape;211;p35"/>
          <p:cNvPicPr preferRelativeResize="0"/>
          <p:nvPr/>
        </p:nvPicPr>
        <p:blipFill>
          <a:blip r:embed="rId3">
            <a:alphaModFix/>
          </a:blip>
          <a:stretch>
            <a:fillRect/>
          </a:stretch>
        </p:blipFill>
        <p:spPr>
          <a:xfrm>
            <a:off x="311700" y="505500"/>
            <a:ext cx="8520599" cy="4063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123D-9849-9217-9C1B-E8E9DFC2E779}"/>
              </a:ext>
            </a:extLst>
          </p:cNvPr>
          <p:cNvSpPr>
            <a:spLocks noGrp="1"/>
          </p:cNvSpPr>
          <p:nvPr>
            <p:ph type="title"/>
          </p:nvPr>
        </p:nvSpPr>
        <p:spPr>
          <a:xfrm>
            <a:off x="311700" y="445024"/>
            <a:ext cx="8520600" cy="412226"/>
          </a:xfrm>
        </p:spPr>
        <p:txBody>
          <a:bodyPr>
            <a:normAutofit fontScale="90000"/>
          </a:bodyPr>
          <a:lstStyle/>
          <a:p>
            <a:r>
              <a:rPr lang="en-US" sz="1800" b="1" i="0" u="none" strike="noStrike" dirty="0">
                <a:solidFill>
                  <a:srgbClr val="374151"/>
                </a:solidFill>
                <a:effectLst/>
                <a:latin typeface="Roboto" panose="020B0604020202020204" pitchFamily="2" charset="0"/>
              </a:rPr>
              <a:t>1. To further enhance underwater images, we can apply a method called color correction. Underwater images tend to have a blue or green tint due to the absorption and scattering of light by water. Color correction can help to restore the natural colors in the image.</a:t>
            </a:r>
            <a:endParaRPr lang="en-US" dirty="0"/>
          </a:p>
        </p:txBody>
      </p:sp>
      <p:sp>
        <p:nvSpPr>
          <p:cNvPr id="3" name="Text Placeholder 2">
            <a:extLst>
              <a:ext uri="{FF2B5EF4-FFF2-40B4-BE49-F238E27FC236}">
                <a16:creationId xmlns:a16="http://schemas.microsoft.com/office/drawing/2014/main" id="{C4015871-71C0-8C2D-8A0A-A9539985F4B9}"/>
              </a:ext>
            </a:extLst>
          </p:cNvPr>
          <p:cNvSpPr>
            <a:spLocks noGrp="1"/>
          </p:cNvSpPr>
          <p:nvPr>
            <p:ph type="body" idx="1"/>
          </p:nvPr>
        </p:nvSpPr>
        <p:spPr>
          <a:xfrm>
            <a:off x="311700" y="1575706"/>
            <a:ext cx="8520600" cy="2993093"/>
          </a:xfrm>
        </p:spPr>
        <p:txBody>
          <a:bodyPr/>
          <a:lstStyle/>
          <a:p>
            <a:endParaRPr lang="en-US" dirty="0"/>
          </a:p>
        </p:txBody>
      </p:sp>
      <p:pic>
        <p:nvPicPr>
          <p:cNvPr id="5" name="Picture 4">
            <a:extLst>
              <a:ext uri="{FF2B5EF4-FFF2-40B4-BE49-F238E27FC236}">
                <a16:creationId xmlns:a16="http://schemas.microsoft.com/office/drawing/2014/main" id="{5714AE75-0DD5-B3CE-418A-C971C5648EF1}"/>
              </a:ext>
            </a:extLst>
          </p:cNvPr>
          <p:cNvPicPr>
            <a:picLocks noChangeAspect="1"/>
          </p:cNvPicPr>
          <p:nvPr/>
        </p:nvPicPr>
        <p:blipFill>
          <a:blip r:embed="rId2"/>
          <a:stretch>
            <a:fillRect/>
          </a:stretch>
        </p:blipFill>
        <p:spPr>
          <a:xfrm>
            <a:off x="311700" y="1456221"/>
            <a:ext cx="8207810" cy="3311722"/>
          </a:xfrm>
          <a:prstGeom prst="rect">
            <a:avLst/>
          </a:prstGeom>
        </p:spPr>
      </p:pic>
    </p:spTree>
    <p:extLst>
      <p:ext uri="{BB962C8B-B14F-4D97-AF65-F5344CB8AC3E}">
        <p14:creationId xmlns:p14="http://schemas.microsoft.com/office/powerpoint/2010/main" val="402516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7A41-F172-B2D7-5CD8-1C90147C7F55}"/>
              </a:ext>
            </a:extLst>
          </p:cNvPr>
          <p:cNvSpPr>
            <a:spLocks noGrp="1"/>
          </p:cNvSpPr>
          <p:nvPr>
            <p:ph type="title"/>
          </p:nvPr>
        </p:nvSpPr>
        <p:spPr>
          <a:xfrm>
            <a:off x="440873" y="89807"/>
            <a:ext cx="8432249" cy="677740"/>
          </a:xfrm>
        </p:spPr>
        <p:txBody>
          <a:bodyPr>
            <a:normAutofit/>
          </a:bodyPr>
          <a:lstStyle/>
          <a:p>
            <a:r>
              <a:rPr lang="en-US" sz="1800" b="1" dirty="0">
                <a:solidFill>
                  <a:srgbClr val="24292F"/>
                </a:solidFill>
                <a:latin typeface="-apple-system"/>
              </a:rPr>
              <a:t>2. D</a:t>
            </a:r>
            <a:r>
              <a:rPr lang="en-US" sz="1800" b="1" i="0" dirty="0">
                <a:solidFill>
                  <a:srgbClr val="24292F"/>
                </a:solidFill>
                <a:effectLst/>
                <a:latin typeface="-apple-system"/>
              </a:rPr>
              <a:t>ifferent methods for underwater image enhancement:</a:t>
            </a:r>
            <a:endParaRPr lang="en-US" sz="1800" b="1" dirty="0"/>
          </a:p>
        </p:txBody>
      </p:sp>
      <p:sp>
        <p:nvSpPr>
          <p:cNvPr id="3" name="Text Placeholder 2">
            <a:extLst>
              <a:ext uri="{FF2B5EF4-FFF2-40B4-BE49-F238E27FC236}">
                <a16:creationId xmlns:a16="http://schemas.microsoft.com/office/drawing/2014/main" id="{96FB2CCC-54E0-4F84-7876-C6D297E0779B}"/>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5A60974-0E00-A3A8-D727-D68B4285A354}"/>
              </a:ext>
            </a:extLst>
          </p:cNvPr>
          <p:cNvPicPr>
            <a:picLocks noChangeAspect="1"/>
          </p:cNvPicPr>
          <p:nvPr/>
        </p:nvPicPr>
        <p:blipFill>
          <a:blip r:embed="rId2"/>
          <a:stretch>
            <a:fillRect/>
          </a:stretch>
        </p:blipFill>
        <p:spPr>
          <a:xfrm>
            <a:off x="355875" y="981820"/>
            <a:ext cx="8432249" cy="3776760"/>
          </a:xfrm>
          <a:prstGeom prst="rect">
            <a:avLst/>
          </a:prstGeom>
        </p:spPr>
      </p:pic>
    </p:spTree>
    <p:extLst>
      <p:ext uri="{BB962C8B-B14F-4D97-AF65-F5344CB8AC3E}">
        <p14:creationId xmlns:p14="http://schemas.microsoft.com/office/powerpoint/2010/main" val="326772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1BAA-AA8A-7EE2-1E29-3215C5FBB3D5}"/>
              </a:ext>
            </a:extLst>
          </p:cNvPr>
          <p:cNvSpPr>
            <a:spLocks noGrp="1"/>
          </p:cNvSpPr>
          <p:nvPr>
            <p:ph type="title"/>
          </p:nvPr>
        </p:nvSpPr>
        <p:spPr>
          <a:xfrm>
            <a:off x="238221" y="191932"/>
            <a:ext cx="8520600" cy="613200"/>
          </a:xfrm>
        </p:spPr>
        <p:txBody>
          <a:bodyPr>
            <a:noAutofit/>
          </a:bodyPr>
          <a:lstStyle/>
          <a:p>
            <a:r>
              <a:rPr lang="en-US" sz="1800" b="1" i="0" dirty="0">
                <a:solidFill>
                  <a:srgbClr val="24292F"/>
                </a:solidFill>
                <a:effectLst/>
                <a:latin typeface="-apple-system"/>
              </a:rPr>
              <a:t>3. CLAHE on LAB, HSV, and RGB color spaces, and calculates the contrast gain between the original and processed images. The contrast gain values are plotted in a bar graph for comparison.</a:t>
            </a:r>
            <a:endParaRPr lang="en-US" sz="1800" b="1" dirty="0"/>
          </a:p>
        </p:txBody>
      </p:sp>
      <p:sp>
        <p:nvSpPr>
          <p:cNvPr id="3" name="Text Placeholder 2">
            <a:extLst>
              <a:ext uri="{FF2B5EF4-FFF2-40B4-BE49-F238E27FC236}">
                <a16:creationId xmlns:a16="http://schemas.microsoft.com/office/drawing/2014/main" id="{5874BA52-38AE-3903-CBF7-599169FBC559}"/>
              </a:ext>
            </a:extLst>
          </p:cNvPr>
          <p:cNvSpPr>
            <a:spLocks noGrp="1"/>
          </p:cNvSpPr>
          <p:nvPr>
            <p:ph type="body" idx="1"/>
          </p:nvPr>
        </p:nvSpPr>
        <p:spPr>
          <a:xfrm>
            <a:off x="311700" y="1330780"/>
            <a:ext cx="8520600" cy="3238020"/>
          </a:xfrm>
        </p:spPr>
        <p:txBody>
          <a:bodyPr/>
          <a:lstStyle/>
          <a:p>
            <a:endParaRPr lang="en-US" dirty="0"/>
          </a:p>
        </p:txBody>
      </p:sp>
      <p:pic>
        <p:nvPicPr>
          <p:cNvPr id="5" name="Picture 4">
            <a:extLst>
              <a:ext uri="{FF2B5EF4-FFF2-40B4-BE49-F238E27FC236}">
                <a16:creationId xmlns:a16="http://schemas.microsoft.com/office/drawing/2014/main" id="{D49F2CB0-C512-4858-0440-3A298879CA87}"/>
              </a:ext>
            </a:extLst>
          </p:cNvPr>
          <p:cNvPicPr>
            <a:picLocks noChangeAspect="1"/>
          </p:cNvPicPr>
          <p:nvPr/>
        </p:nvPicPr>
        <p:blipFill>
          <a:blip r:embed="rId2"/>
          <a:stretch>
            <a:fillRect/>
          </a:stretch>
        </p:blipFill>
        <p:spPr>
          <a:xfrm>
            <a:off x="238221" y="1330780"/>
            <a:ext cx="8694964" cy="3477986"/>
          </a:xfrm>
          <a:prstGeom prst="rect">
            <a:avLst/>
          </a:prstGeom>
        </p:spPr>
      </p:pic>
    </p:spTree>
    <p:extLst>
      <p:ext uri="{BB962C8B-B14F-4D97-AF65-F5344CB8AC3E}">
        <p14:creationId xmlns:p14="http://schemas.microsoft.com/office/powerpoint/2010/main" val="1628526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9AFF-4AC5-9916-70C6-055F40282066}"/>
              </a:ext>
            </a:extLst>
          </p:cNvPr>
          <p:cNvSpPr>
            <a:spLocks noGrp="1"/>
          </p:cNvSpPr>
          <p:nvPr>
            <p:ph type="title"/>
          </p:nvPr>
        </p:nvSpPr>
        <p:spPr/>
        <p:txBody>
          <a:bodyPr>
            <a:normAutofit fontScale="90000"/>
          </a:bodyPr>
          <a:lstStyle/>
          <a:p>
            <a:r>
              <a:rPr lang="en-US" b="1" i="0" dirty="0">
                <a:solidFill>
                  <a:srgbClr val="374151"/>
                </a:solidFill>
                <a:effectLst/>
                <a:latin typeface="Söhne"/>
              </a:rPr>
              <a:t>Method 1: CLAHE in HSV color space</a:t>
            </a:r>
            <a:endParaRPr lang="en-US" b="1" dirty="0"/>
          </a:p>
        </p:txBody>
      </p:sp>
      <p:sp>
        <p:nvSpPr>
          <p:cNvPr id="3" name="Text Placeholder 2">
            <a:extLst>
              <a:ext uri="{FF2B5EF4-FFF2-40B4-BE49-F238E27FC236}">
                <a16:creationId xmlns:a16="http://schemas.microsoft.com/office/drawing/2014/main" id="{F5F52509-8135-7C99-F681-85ED7CDD5297}"/>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49E5599A-B289-45F7-73B0-83876667590F}"/>
              </a:ext>
            </a:extLst>
          </p:cNvPr>
          <p:cNvPicPr>
            <a:picLocks noChangeAspect="1"/>
          </p:cNvPicPr>
          <p:nvPr/>
        </p:nvPicPr>
        <p:blipFill>
          <a:blip r:embed="rId2"/>
          <a:stretch>
            <a:fillRect/>
          </a:stretch>
        </p:blipFill>
        <p:spPr>
          <a:xfrm>
            <a:off x="286738" y="1058225"/>
            <a:ext cx="8545562" cy="3771803"/>
          </a:xfrm>
          <a:prstGeom prst="rect">
            <a:avLst/>
          </a:prstGeom>
        </p:spPr>
      </p:pic>
    </p:spTree>
    <p:extLst>
      <p:ext uri="{BB962C8B-B14F-4D97-AF65-F5344CB8AC3E}">
        <p14:creationId xmlns:p14="http://schemas.microsoft.com/office/powerpoint/2010/main" val="25459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9AFF-4AC5-9916-70C6-055F40282066}"/>
              </a:ext>
            </a:extLst>
          </p:cNvPr>
          <p:cNvSpPr>
            <a:spLocks noGrp="1"/>
          </p:cNvSpPr>
          <p:nvPr>
            <p:ph type="title"/>
          </p:nvPr>
        </p:nvSpPr>
        <p:spPr/>
        <p:txBody>
          <a:bodyPr>
            <a:normAutofit fontScale="90000"/>
          </a:bodyPr>
          <a:lstStyle/>
          <a:p>
            <a:r>
              <a:rPr lang="en-US" b="1" i="0" dirty="0">
                <a:solidFill>
                  <a:srgbClr val="374151"/>
                </a:solidFill>
                <a:effectLst/>
                <a:latin typeface="Söhne"/>
              </a:rPr>
              <a:t>Method 2: Adaptive gamma correction in LAB color space</a:t>
            </a:r>
            <a:endParaRPr lang="en-US" b="1" dirty="0"/>
          </a:p>
        </p:txBody>
      </p:sp>
      <p:sp>
        <p:nvSpPr>
          <p:cNvPr id="3" name="Text Placeholder 2">
            <a:extLst>
              <a:ext uri="{FF2B5EF4-FFF2-40B4-BE49-F238E27FC236}">
                <a16:creationId xmlns:a16="http://schemas.microsoft.com/office/drawing/2014/main" id="{F5F52509-8135-7C99-F681-85ED7CDD529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44C7D25B-DAD6-9277-5676-8B4645E0615C}"/>
              </a:ext>
            </a:extLst>
          </p:cNvPr>
          <p:cNvPicPr>
            <a:picLocks noChangeAspect="1"/>
          </p:cNvPicPr>
          <p:nvPr/>
        </p:nvPicPr>
        <p:blipFill>
          <a:blip r:embed="rId2"/>
          <a:stretch>
            <a:fillRect/>
          </a:stretch>
        </p:blipFill>
        <p:spPr>
          <a:xfrm>
            <a:off x="311700" y="1171600"/>
            <a:ext cx="8603700" cy="3680182"/>
          </a:xfrm>
          <a:prstGeom prst="rect">
            <a:avLst/>
          </a:prstGeom>
        </p:spPr>
      </p:pic>
    </p:spTree>
    <p:extLst>
      <p:ext uri="{BB962C8B-B14F-4D97-AF65-F5344CB8AC3E}">
        <p14:creationId xmlns:p14="http://schemas.microsoft.com/office/powerpoint/2010/main" val="372272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98F7-7E87-7167-1230-330C3D75B135}"/>
              </a:ext>
            </a:extLst>
          </p:cNvPr>
          <p:cNvSpPr>
            <a:spLocks noGrp="1"/>
          </p:cNvSpPr>
          <p:nvPr>
            <p:ph type="title"/>
          </p:nvPr>
        </p:nvSpPr>
        <p:spPr>
          <a:xfrm>
            <a:off x="155850" y="395330"/>
            <a:ext cx="8832300" cy="613200"/>
          </a:xfrm>
        </p:spPr>
        <p:txBody>
          <a:bodyPr>
            <a:normAutofit fontScale="90000"/>
          </a:bodyPr>
          <a:lstStyle/>
          <a:p>
            <a:r>
              <a:rPr lang="en-US" b="1" dirty="0"/>
              <a:t>Method 3: Color correction using gray world assumption</a:t>
            </a:r>
          </a:p>
        </p:txBody>
      </p:sp>
      <p:sp>
        <p:nvSpPr>
          <p:cNvPr id="3" name="Text Placeholder 2">
            <a:extLst>
              <a:ext uri="{FF2B5EF4-FFF2-40B4-BE49-F238E27FC236}">
                <a16:creationId xmlns:a16="http://schemas.microsoft.com/office/drawing/2014/main" id="{2FFF5C8A-85B3-F8D4-31BD-70CEC09D6B2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0E6EB2C-6B1E-FA25-371A-111964D771D9}"/>
              </a:ext>
            </a:extLst>
          </p:cNvPr>
          <p:cNvPicPr>
            <a:picLocks noChangeAspect="1"/>
          </p:cNvPicPr>
          <p:nvPr/>
        </p:nvPicPr>
        <p:blipFill>
          <a:blip r:embed="rId2"/>
          <a:stretch>
            <a:fillRect/>
          </a:stretch>
        </p:blipFill>
        <p:spPr>
          <a:xfrm>
            <a:off x="311700" y="1205136"/>
            <a:ext cx="8456743" cy="3543034"/>
          </a:xfrm>
          <a:prstGeom prst="rect">
            <a:avLst/>
          </a:prstGeom>
        </p:spPr>
      </p:pic>
    </p:spTree>
    <p:extLst>
      <p:ext uri="{BB962C8B-B14F-4D97-AF65-F5344CB8AC3E}">
        <p14:creationId xmlns:p14="http://schemas.microsoft.com/office/powerpoint/2010/main" val="2973225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DD53-00F1-41E8-33F7-18B7D37AD030}"/>
              </a:ext>
            </a:extLst>
          </p:cNvPr>
          <p:cNvSpPr>
            <a:spLocks noGrp="1"/>
          </p:cNvSpPr>
          <p:nvPr>
            <p:ph type="title"/>
          </p:nvPr>
        </p:nvSpPr>
        <p:spPr/>
        <p:txBody>
          <a:bodyPr>
            <a:normAutofit fontScale="90000"/>
          </a:bodyPr>
          <a:lstStyle/>
          <a:p>
            <a:r>
              <a:rPr lang="en-US" b="1" dirty="0"/>
              <a:t>Method 4: Histogram equalization in RGB color space</a:t>
            </a:r>
          </a:p>
        </p:txBody>
      </p:sp>
      <p:sp>
        <p:nvSpPr>
          <p:cNvPr id="3" name="Text Placeholder 2">
            <a:extLst>
              <a:ext uri="{FF2B5EF4-FFF2-40B4-BE49-F238E27FC236}">
                <a16:creationId xmlns:a16="http://schemas.microsoft.com/office/drawing/2014/main" id="{D009A289-5E10-4C28-5ED0-03D8B73A688F}"/>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A02C268-B0BD-8974-D2D2-59F615E49EB9}"/>
              </a:ext>
            </a:extLst>
          </p:cNvPr>
          <p:cNvPicPr>
            <a:picLocks noChangeAspect="1"/>
          </p:cNvPicPr>
          <p:nvPr/>
        </p:nvPicPr>
        <p:blipFill>
          <a:blip r:embed="rId2"/>
          <a:stretch>
            <a:fillRect/>
          </a:stretch>
        </p:blipFill>
        <p:spPr>
          <a:xfrm>
            <a:off x="311699" y="1180792"/>
            <a:ext cx="8456743" cy="3388008"/>
          </a:xfrm>
          <a:prstGeom prst="rect">
            <a:avLst/>
          </a:prstGeom>
        </p:spPr>
      </p:pic>
    </p:spTree>
    <p:extLst>
      <p:ext uri="{BB962C8B-B14F-4D97-AF65-F5344CB8AC3E}">
        <p14:creationId xmlns:p14="http://schemas.microsoft.com/office/powerpoint/2010/main" val="3110522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06950" y="42597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Arial"/>
                <a:ea typeface="Arial"/>
                <a:cs typeface="Arial"/>
                <a:sym typeface="Arial"/>
              </a:rPr>
              <a:t>Progress - Literature survey (1)</a:t>
            </a:r>
            <a:endParaRPr b="1">
              <a:latin typeface="Arial"/>
              <a:ea typeface="Arial"/>
              <a:cs typeface="Arial"/>
              <a:sym typeface="Arial"/>
            </a:endParaRPr>
          </a:p>
        </p:txBody>
      </p:sp>
      <p:sp>
        <p:nvSpPr>
          <p:cNvPr id="72" name="Google Shape;72;p15"/>
          <p:cNvSpPr txBox="1">
            <a:spLocks noGrp="1"/>
          </p:cNvSpPr>
          <p:nvPr>
            <p:ph type="body" idx="1"/>
          </p:nvPr>
        </p:nvSpPr>
        <p:spPr>
          <a:xfrm>
            <a:off x="311700" y="1171675"/>
            <a:ext cx="3999900" cy="3798900"/>
          </a:xfrm>
          <a:prstGeom prst="rect">
            <a:avLst/>
          </a:prstGeom>
        </p:spPr>
        <p:txBody>
          <a:bodyPr spcFirstLastPara="1" wrap="square" lIns="91425" tIns="91425" rIns="91425" bIns="91425" anchor="t" anchorCtr="0">
            <a:noAutofit/>
          </a:bodyPr>
          <a:lstStyle/>
          <a:p>
            <a:pPr marL="457200" lvl="0" indent="-306070" algn="l" rtl="0">
              <a:lnSpc>
                <a:spcPct val="95000"/>
              </a:lnSpc>
              <a:spcBef>
                <a:spcPts val="0"/>
              </a:spcBef>
              <a:spcAft>
                <a:spcPts val="0"/>
              </a:spcAft>
              <a:buSzPts val="1220"/>
              <a:buChar char="●"/>
            </a:pPr>
            <a:r>
              <a:rPr lang="en-US" sz="1570" b="1" dirty="0"/>
              <a:t>"Color Balance and Fusion for Underwater Image Enhancement" by </a:t>
            </a:r>
            <a:r>
              <a:rPr lang="en-US" sz="1570" b="1" dirty="0" err="1"/>
              <a:t>Codruta</a:t>
            </a:r>
            <a:r>
              <a:rPr lang="en-US" sz="1570" b="1" dirty="0"/>
              <a:t> O. </a:t>
            </a:r>
            <a:r>
              <a:rPr lang="en-US" sz="1570" b="1" dirty="0" err="1"/>
              <a:t>Ancuti</a:t>
            </a:r>
            <a:r>
              <a:rPr lang="en-US" sz="1570" b="1" dirty="0"/>
              <a:t>, Cosmin </a:t>
            </a:r>
            <a:r>
              <a:rPr lang="en-US" sz="1570" b="1" dirty="0" err="1"/>
              <a:t>Ancuti</a:t>
            </a:r>
            <a:r>
              <a:rPr lang="en-US" sz="1570" b="1" dirty="0"/>
              <a:t>, Christophe De </a:t>
            </a:r>
            <a:r>
              <a:rPr lang="en-US" sz="1570" b="1" dirty="0" err="1"/>
              <a:t>Vleeschouwer</a:t>
            </a:r>
            <a:r>
              <a:rPr lang="en-US" sz="1570" b="1" dirty="0"/>
              <a:t>, and Philippe Bekaert, published in the journal "The authors propose an algorithm that combines color balance and fusion methods to address the challenges associated with underwater imaging, such as color distortion and low contrast. The color balance technique aims to restore the colors of underwater images by adapting the color distribution of the captured image to a reference color distribution.</a:t>
            </a:r>
            <a:endParaRPr lang="en-US" sz="1220" dirty="0"/>
          </a:p>
        </p:txBody>
      </p:sp>
      <p:sp>
        <p:nvSpPr>
          <p:cNvPr id="73" name="Google Shape;73;p15"/>
          <p:cNvSpPr txBox="1">
            <a:spLocks noGrp="1"/>
          </p:cNvSpPr>
          <p:nvPr>
            <p:ph type="body" idx="2"/>
          </p:nvPr>
        </p:nvSpPr>
        <p:spPr>
          <a:xfrm>
            <a:off x="4572000" y="1171675"/>
            <a:ext cx="3999900" cy="3397200"/>
          </a:xfrm>
          <a:prstGeom prst="rect">
            <a:avLst/>
          </a:prstGeom>
        </p:spPr>
        <p:txBody>
          <a:bodyPr spcFirstLastPara="1" wrap="square" lIns="91425" tIns="91425" rIns="91425" bIns="91425" anchor="t" anchorCtr="0">
            <a:normAutofit fontScale="92500" lnSpcReduction="20000"/>
          </a:bodyPr>
          <a:lstStyle/>
          <a:p>
            <a:pPr marL="457200" lvl="0" indent="-327025" algn="l" rtl="0">
              <a:lnSpc>
                <a:spcPct val="95000"/>
              </a:lnSpc>
              <a:spcBef>
                <a:spcPts val="0"/>
              </a:spcBef>
              <a:spcAft>
                <a:spcPts val="0"/>
              </a:spcAft>
              <a:buSzPts val="1550"/>
              <a:buChar char="●"/>
            </a:pPr>
            <a:r>
              <a:rPr lang="en-US" sz="1550" b="1" dirty="0"/>
              <a:t>Underwater Image Enhancement Using Adaptive CLAHE in HSV Color Space" by A. Kumar, R. Singh, S. Jain, and A. Khanna (2022) In this paper, Kumar et al. propose an underwater image enhancement technique using adaptive CLAHE in the HSV color space. The authors leverage the inherent properties of the HSV color model, where the value component represents the image intensity information. By applying adaptive CLAHE to the value component, the algorithm enhances the contrast and visibility of underwater images. Experimental results demonstrate that the proposed method effectively enhances the quality of underwater images compared to conventional CLAHE techniques.</a:t>
            </a:r>
            <a:endParaRPr lang="en-US" sz="1550" dirty="0"/>
          </a:p>
        </p:txBody>
      </p:sp>
      <p:graphicFrame>
        <p:nvGraphicFramePr>
          <p:cNvPr id="74" name="Google Shape;74;p15"/>
          <p:cNvGraphicFramePr/>
          <p:nvPr>
            <p:extLst>
              <p:ext uri="{D42A27DB-BD31-4B8C-83A1-F6EECF244321}">
                <p14:modId xmlns:p14="http://schemas.microsoft.com/office/powerpoint/2010/main" val="972215258"/>
              </p:ext>
            </p:extLst>
          </p:nvPr>
        </p:nvGraphicFramePr>
        <p:xfrm>
          <a:off x="400336" y="1171673"/>
          <a:ext cx="8313200" cy="3798899"/>
        </p:xfrm>
        <a:graphic>
          <a:graphicData uri="http://schemas.openxmlformats.org/drawingml/2006/table">
            <a:tbl>
              <a:tblPr>
                <a:noFill/>
                <a:tableStyleId>{BD5BB59C-2614-4394-9A9F-77572A15ED7B}</a:tableStyleId>
              </a:tblPr>
              <a:tblGrid>
                <a:gridCol w="4156600">
                  <a:extLst>
                    <a:ext uri="{9D8B030D-6E8A-4147-A177-3AD203B41FA5}">
                      <a16:colId xmlns:a16="http://schemas.microsoft.com/office/drawing/2014/main" val="20000"/>
                    </a:ext>
                  </a:extLst>
                </a:gridCol>
                <a:gridCol w="4156600">
                  <a:extLst>
                    <a:ext uri="{9D8B030D-6E8A-4147-A177-3AD203B41FA5}">
                      <a16:colId xmlns:a16="http://schemas.microsoft.com/office/drawing/2014/main" val="20001"/>
                    </a:ext>
                  </a:extLst>
                </a:gridCol>
              </a:tblGrid>
              <a:tr h="3798899">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5E46-58B8-EF1B-BFDA-FDCD12E0A515}"/>
              </a:ext>
            </a:extLst>
          </p:cNvPr>
          <p:cNvSpPr>
            <a:spLocks noGrp="1"/>
          </p:cNvSpPr>
          <p:nvPr>
            <p:ph type="title"/>
          </p:nvPr>
        </p:nvSpPr>
        <p:spPr/>
        <p:txBody>
          <a:bodyPr>
            <a:normAutofit fontScale="90000"/>
          </a:bodyPr>
          <a:lstStyle/>
          <a:p>
            <a:r>
              <a:rPr lang="en-US" b="1" dirty="0"/>
              <a:t>Result and Discussion</a:t>
            </a:r>
          </a:p>
        </p:txBody>
      </p:sp>
      <p:sp>
        <p:nvSpPr>
          <p:cNvPr id="3" name="Text Placeholder 2">
            <a:extLst>
              <a:ext uri="{FF2B5EF4-FFF2-40B4-BE49-F238E27FC236}">
                <a16:creationId xmlns:a16="http://schemas.microsoft.com/office/drawing/2014/main" id="{26E45776-7E5E-1D1C-72E6-13FDCD5B069B}"/>
              </a:ext>
            </a:extLst>
          </p:cNvPr>
          <p:cNvSpPr>
            <a:spLocks noGrp="1"/>
          </p:cNvSpPr>
          <p:nvPr>
            <p:ph type="body" idx="1"/>
          </p:nvPr>
        </p:nvSpPr>
        <p:spPr/>
        <p:txBody>
          <a:bodyPr/>
          <a:lstStyle/>
          <a:p>
            <a:r>
              <a:rPr lang="en-US" b="1" dirty="0"/>
              <a:t>Underwater Image Metric :</a:t>
            </a:r>
          </a:p>
          <a:p>
            <a:pPr marL="114300" indent="0">
              <a:buNone/>
            </a:pPr>
            <a:r>
              <a:rPr lang="en-US" dirty="0"/>
              <a:t>The metric is composed of independent measurements: </a:t>
            </a:r>
          </a:p>
          <a:p>
            <a:pPr marL="114300" indent="0">
              <a:buNone/>
            </a:pPr>
            <a:endParaRPr lang="en-US" dirty="0"/>
          </a:p>
          <a:p>
            <a:pPr>
              <a:buAutoNum type="arabicPeriod"/>
            </a:pPr>
            <a:r>
              <a:rPr lang="en-US" dirty="0"/>
              <a:t>Underwater Image Colorfulness Measure (UICM),</a:t>
            </a:r>
          </a:p>
          <a:p>
            <a:pPr>
              <a:buAutoNum type="arabicPeriod"/>
            </a:pPr>
            <a:r>
              <a:rPr lang="en-US" dirty="0"/>
              <a:t>Underwater Image Sharpness Measure (UISM),</a:t>
            </a:r>
            <a:endParaRPr lang="en-US" b="1" dirty="0"/>
          </a:p>
        </p:txBody>
      </p:sp>
    </p:spTree>
    <p:extLst>
      <p:ext uri="{BB962C8B-B14F-4D97-AF65-F5344CB8AC3E}">
        <p14:creationId xmlns:p14="http://schemas.microsoft.com/office/powerpoint/2010/main" val="1524286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E92B-D331-3E75-04F0-FE68F7142B89}"/>
              </a:ext>
            </a:extLst>
          </p:cNvPr>
          <p:cNvSpPr>
            <a:spLocks noGrp="1"/>
          </p:cNvSpPr>
          <p:nvPr>
            <p:ph type="title"/>
          </p:nvPr>
        </p:nvSpPr>
        <p:spPr/>
        <p:txBody>
          <a:bodyPr>
            <a:normAutofit fontScale="90000"/>
          </a:bodyPr>
          <a:lstStyle/>
          <a:p>
            <a:r>
              <a:rPr lang="en-US" dirty="0"/>
              <a:t>UICM</a:t>
            </a:r>
          </a:p>
        </p:txBody>
      </p:sp>
      <p:pic>
        <p:nvPicPr>
          <p:cNvPr id="5" name="Picture 4">
            <a:extLst>
              <a:ext uri="{FF2B5EF4-FFF2-40B4-BE49-F238E27FC236}">
                <a16:creationId xmlns:a16="http://schemas.microsoft.com/office/drawing/2014/main" id="{460379F3-0AE8-C2E7-4448-4D9EDF38BB06}"/>
              </a:ext>
            </a:extLst>
          </p:cNvPr>
          <p:cNvPicPr>
            <a:picLocks noChangeAspect="1"/>
          </p:cNvPicPr>
          <p:nvPr/>
        </p:nvPicPr>
        <p:blipFill>
          <a:blip r:embed="rId2"/>
          <a:stretch>
            <a:fillRect/>
          </a:stretch>
        </p:blipFill>
        <p:spPr>
          <a:xfrm>
            <a:off x="1330779" y="1304920"/>
            <a:ext cx="5670221" cy="2216204"/>
          </a:xfrm>
          <a:prstGeom prst="rect">
            <a:avLst/>
          </a:prstGeom>
        </p:spPr>
      </p:pic>
    </p:spTree>
    <p:extLst>
      <p:ext uri="{BB962C8B-B14F-4D97-AF65-F5344CB8AC3E}">
        <p14:creationId xmlns:p14="http://schemas.microsoft.com/office/powerpoint/2010/main" val="713268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90E8-FAFB-9D91-920A-FDE077B2D353}"/>
              </a:ext>
            </a:extLst>
          </p:cNvPr>
          <p:cNvSpPr>
            <a:spLocks noGrp="1"/>
          </p:cNvSpPr>
          <p:nvPr>
            <p:ph type="title"/>
          </p:nvPr>
        </p:nvSpPr>
        <p:spPr/>
        <p:txBody>
          <a:bodyPr>
            <a:normAutofit fontScale="90000"/>
          </a:bodyPr>
          <a:lstStyle/>
          <a:p>
            <a:r>
              <a:rPr lang="en-US" b="1" dirty="0"/>
              <a:t>Original Image UICM score with mean and variance. </a:t>
            </a:r>
          </a:p>
        </p:txBody>
      </p:sp>
      <p:pic>
        <p:nvPicPr>
          <p:cNvPr id="7" name="Picture 6">
            <a:extLst>
              <a:ext uri="{FF2B5EF4-FFF2-40B4-BE49-F238E27FC236}">
                <a16:creationId xmlns:a16="http://schemas.microsoft.com/office/drawing/2014/main" id="{55121E8D-F1E0-C02D-3602-ABE2B5BC8450}"/>
              </a:ext>
            </a:extLst>
          </p:cNvPr>
          <p:cNvPicPr>
            <a:picLocks noChangeAspect="1"/>
          </p:cNvPicPr>
          <p:nvPr/>
        </p:nvPicPr>
        <p:blipFill>
          <a:blip r:embed="rId2"/>
          <a:stretch>
            <a:fillRect/>
          </a:stretch>
        </p:blipFill>
        <p:spPr>
          <a:xfrm>
            <a:off x="657655" y="1148032"/>
            <a:ext cx="7828689" cy="3395577"/>
          </a:xfrm>
          <a:prstGeom prst="rect">
            <a:avLst/>
          </a:prstGeom>
        </p:spPr>
      </p:pic>
    </p:spTree>
    <p:extLst>
      <p:ext uri="{BB962C8B-B14F-4D97-AF65-F5344CB8AC3E}">
        <p14:creationId xmlns:p14="http://schemas.microsoft.com/office/powerpoint/2010/main" val="3366125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0697-D0E2-56DE-8E10-ABAD31C356D8}"/>
              </a:ext>
            </a:extLst>
          </p:cNvPr>
          <p:cNvSpPr>
            <a:spLocks noGrp="1"/>
          </p:cNvSpPr>
          <p:nvPr>
            <p:ph type="title"/>
          </p:nvPr>
        </p:nvSpPr>
        <p:spPr/>
        <p:txBody>
          <a:bodyPr>
            <a:normAutofit fontScale="90000"/>
          </a:bodyPr>
          <a:lstStyle/>
          <a:p>
            <a:r>
              <a:rPr lang="en-US" b="1" dirty="0"/>
              <a:t>UISM</a:t>
            </a:r>
          </a:p>
        </p:txBody>
      </p:sp>
      <p:pic>
        <p:nvPicPr>
          <p:cNvPr id="5" name="Picture 4">
            <a:extLst>
              <a:ext uri="{FF2B5EF4-FFF2-40B4-BE49-F238E27FC236}">
                <a16:creationId xmlns:a16="http://schemas.microsoft.com/office/drawing/2014/main" id="{D03AB6BA-D918-F1A1-0F6A-CB35BBBD0DEA}"/>
              </a:ext>
            </a:extLst>
          </p:cNvPr>
          <p:cNvPicPr>
            <a:picLocks noChangeAspect="1"/>
          </p:cNvPicPr>
          <p:nvPr/>
        </p:nvPicPr>
        <p:blipFill>
          <a:blip r:embed="rId2"/>
          <a:stretch>
            <a:fillRect/>
          </a:stretch>
        </p:blipFill>
        <p:spPr>
          <a:xfrm>
            <a:off x="1734369" y="1058225"/>
            <a:ext cx="5675261" cy="2828900"/>
          </a:xfrm>
          <a:prstGeom prst="rect">
            <a:avLst/>
          </a:prstGeom>
        </p:spPr>
      </p:pic>
    </p:spTree>
    <p:extLst>
      <p:ext uri="{BB962C8B-B14F-4D97-AF65-F5344CB8AC3E}">
        <p14:creationId xmlns:p14="http://schemas.microsoft.com/office/powerpoint/2010/main" val="2056833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794A-976D-D785-770A-C480E9A5885B}"/>
              </a:ext>
            </a:extLst>
          </p:cNvPr>
          <p:cNvSpPr>
            <a:spLocks noGrp="1"/>
          </p:cNvSpPr>
          <p:nvPr>
            <p:ph type="title"/>
          </p:nvPr>
        </p:nvSpPr>
        <p:spPr>
          <a:xfrm>
            <a:off x="172907" y="435307"/>
            <a:ext cx="8520600" cy="613200"/>
          </a:xfrm>
        </p:spPr>
        <p:txBody>
          <a:bodyPr>
            <a:normAutofit fontScale="90000"/>
          </a:bodyPr>
          <a:lstStyle/>
          <a:p>
            <a:r>
              <a:rPr lang="en-US" b="1" dirty="0"/>
              <a:t>Original and repaired images from UISM</a:t>
            </a:r>
          </a:p>
        </p:txBody>
      </p:sp>
      <p:pic>
        <p:nvPicPr>
          <p:cNvPr id="5" name="Picture 4">
            <a:extLst>
              <a:ext uri="{FF2B5EF4-FFF2-40B4-BE49-F238E27FC236}">
                <a16:creationId xmlns:a16="http://schemas.microsoft.com/office/drawing/2014/main" id="{411477CC-FB0F-7973-6C2E-B6993979DF65}"/>
              </a:ext>
            </a:extLst>
          </p:cNvPr>
          <p:cNvPicPr>
            <a:picLocks noChangeAspect="1"/>
          </p:cNvPicPr>
          <p:nvPr/>
        </p:nvPicPr>
        <p:blipFill>
          <a:blip r:embed="rId2"/>
          <a:stretch>
            <a:fillRect/>
          </a:stretch>
        </p:blipFill>
        <p:spPr>
          <a:xfrm>
            <a:off x="698321" y="1171601"/>
            <a:ext cx="7538612" cy="3397199"/>
          </a:xfrm>
          <a:prstGeom prst="rect">
            <a:avLst/>
          </a:prstGeom>
        </p:spPr>
      </p:pic>
    </p:spTree>
    <p:extLst>
      <p:ext uri="{BB962C8B-B14F-4D97-AF65-F5344CB8AC3E}">
        <p14:creationId xmlns:p14="http://schemas.microsoft.com/office/powerpoint/2010/main" val="2717550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58B-CA49-7FF5-16D6-45CDF7DA4B16}"/>
              </a:ext>
            </a:extLst>
          </p:cNvPr>
          <p:cNvSpPr>
            <a:spLocks noGrp="1"/>
          </p:cNvSpPr>
          <p:nvPr>
            <p:ph type="title"/>
          </p:nvPr>
        </p:nvSpPr>
        <p:spPr/>
        <p:txBody>
          <a:bodyPr>
            <a:normAutofit fontScale="90000"/>
          </a:bodyPr>
          <a:lstStyle/>
          <a:p>
            <a:r>
              <a:rPr lang="en-US" b="1" dirty="0"/>
              <a:t>Final results : </a:t>
            </a:r>
          </a:p>
        </p:txBody>
      </p:sp>
      <p:pic>
        <p:nvPicPr>
          <p:cNvPr id="5" name="Picture 4">
            <a:extLst>
              <a:ext uri="{FF2B5EF4-FFF2-40B4-BE49-F238E27FC236}">
                <a16:creationId xmlns:a16="http://schemas.microsoft.com/office/drawing/2014/main" id="{976E8FFC-A2AC-A0CD-4D29-67629D6E988E}"/>
              </a:ext>
            </a:extLst>
          </p:cNvPr>
          <p:cNvPicPr>
            <a:picLocks noChangeAspect="1"/>
          </p:cNvPicPr>
          <p:nvPr/>
        </p:nvPicPr>
        <p:blipFill>
          <a:blip r:embed="rId2"/>
          <a:stretch>
            <a:fillRect/>
          </a:stretch>
        </p:blipFill>
        <p:spPr>
          <a:xfrm>
            <a:off x="3621521" y="190724"/>
            <a:ext cx="4521702" cy="1309250"/>
          </a:xfrm>
          <a:prstGeom prst="rect">
            <a:avLst/>
          </a:prstGeom>
        </p:spPr>
      </p:pic>
      <p:pic>
        <p:nvPicPr>
          <p:cNvPr id="7" name="Picture 6">
            <a:extLst>
              <a:ext uri="{FF2B5EF4-FFF2-40B4-BE49-F238E27FC236}">
                <a16:creationId xmlns:a16="http://schemas.microsoft.com/office/drawing/2014/main" id="{B17D6124-5AE3-15F7-4D28-C234342808C7}"/>
              </a:ext>
            </a:extLst>
          </p:cNvPr>
          <p:cNvPicPr>
            <a:picLocks noChangeAspect="1"/>
          </p:cNvPicPr>
          <p:nvPr/>
        </p:nvPicPr>
        <p:blipFill>
          <a:blip r:embed="rId3"/>
          <a:stretch>
            <a:fillRect/>
          </a:stretch>
        </p:blipFill>
        <p:spPr>
          <a:xfrm>
            <a:off x="1273629" y="1499974"/>
            <a:ext cx="6425293" cy="3257717"/>
          </a:xfrm>
          <a:prstGeom prst="rect">
            <a:avLst/>
          </a:prstGeom>
        </p:spPr>
      </p:pic>
    </p:spTree>
    <p:extLst>
      <p:ext uri="{BB962C8B-B14F-4D97-AF65-F5344CB8AC3E}">
        <p14:creationId xmlns:p14="http://schemas.microsoft.com/office/powerpoint/2010/main" val="1001251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3DCB-4BCC-4AF9-940F-32A67CF21D58}"/>
              </a:ext>
            </a:extLst>
          </p:cNvPr>
          <p:cNvSpPr>
            <a:spLocks noGrp="1"/>
          </p:cNvSpPr>
          <p:nvPr>
            <p:ph type="title"/>
          </p:nvPr>
        </p:nvSpPr>
        <p:spPr/>
        <p:txBody>
          <a:bodyPr>
            <a:normAutofit fontScale="90000"/>
          </a:bodyPr>
          <a:lstStyle/>
          <a:p>
            <a:r>
              <a:rPr lang="en-US" b="1" dirty="0"/>
              <a:t>Entropy analysis and Contrast Gain</a:t>
            </a:r>
          </a:p>
        </p:txBody>
      </p:sp>
      <p:pic>
        <p:nvPicPr>
          <p:cNvPr id="5" name="Picture 4">
            <a:extLst>
              <a:ext uri="{FF2B5EF4-FFF2-40B4-BE49-F238E27FC236}">
                <a16:creationId xmlns:a16="http://schemas.microsoft.com/office/drawing/2014/main" id="{841611E1-B10D-B8A8-0AD9-0DFCAA385804}"/>
              </a:ext>
            </a:extLst>
          </p:cNvPr>
          <p:cNvPicPr>
            <a:picLocks noChangeAspect="1"/>
          </p:cNvPicPr>
          <p:nvPr/>
        </p:nvPicPr>
        <p:blipFill>
          <a:blip r:embed="rId2"/>
          <a:stretch>
            <a:fillRect/>
          </a:stretch>
        </p:blipFill>
        <p:spPr>
          <a:xfrm>
            <a:off x="1600199" y="1171600"/>
            <a:ext cx="5355772" cy="3526875"/>
          </a:xfrm>
          <a:prstGeom prst="rect">
            <a:avLst/>
          </a:prstGeom>
        </p:spPr>
      </p:pic>
    </p:spTree>
    <p:extLst>
      <p:ext uri="{BB962C8B-B14F-4D97-AF65-F5344CB8AC3E}">
        <p14:creationId xmlns:p14="http://schemas.microsoft.com/office/powerpoint/2010/main" val="1670321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Conclusion :</a:t>
            </a:r>
            <a:endParaRPr b="1" dirty="0"/>
          </a:p>
        </p:txBody>
      </p:sp>
      <p:sp>
        <p:nvSpPr>
          <p:cNvPr id="190" name="Google Shape;190;p32"/>
          <p:cNvSpPr txBox="1">
            <a:spLocks noGrp="1"/>
          </p:cNvSpPr>
          <p:nvPr>
            <p:ph type="body" idx="1"/>
          </p:nvPr>
        </p:nvSpPr>
        <p:spPr>
          <a:xfrm>
            <a:off x="311700" y="1171599"/>
            <a:ext cx="8520600" cy="3526875"/>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2100" b="1" dirty="0"/>
              <a:t>Different underwater image enhancement techniques are reviewed and studied. All the reviewed methods enhance the underwater images to great extent. The issue of the uneven light illumination is likewise disregarded by the vast majority of the scientists. </a:t>
            </a:r>
            <a:endParaRPr sz="2100" b="1" dirty="0"/>
          </a:p>
          <a:p>
            <a:pPr marL="0" lvl="0" indent="0" algn="l" rtl="0">
              <a:spcBef>
                <a:spcPts val="1200"/>
              </a:spcBef>
              <a:spcAft>
                <a:spcPts val="0"/>
              </a:spcAft>
              <a:buNone/>
            </a:pPr>
            <a:r>
              <a:rPr lang="en-US" sz="2100" b="1" dirty="0"/>
              <a:t>Through a multi-stage fusion process, the enhanced Reflective component and the dehazed Illuminance component are combined to generate a single output image. The technique effectively enhances color balance and reduces haziness, resulting in visually appealing and clearer underwater images.</a:t>
            </a:r>
          </a:p>
          <a:p>
            <a:pPr marL="0" lvl="0" indent="0" algn="l" rtl="0">
              <a:spcBef>
                <a:spcPts val="1200"/>
              </a:spcBef>
              <a:spcAft>
                <a:spcPts val="0"/>
              </a:spcAft>
              <a:buNone/>
            </a:pPr>
            <a:r>
              <a:rPr lang="en-US" sz="2100" b="1" dirty="0"/>
              <a:t>The results of the experiments show that the suggested method of enhancing underwater photographs by using a single input image and applying </a:t>
            </a:r>
            <a:r>
              <a:rPr lang="en-US" sz="2100" b="1" dirty="0" err="1"/>
              <a:t>specialised</a:t>
            </a:r>
            <a:r>
              <a:rPr lang="en-US" sz="2100" b="1" dirty="0"/>
              <a:t> processing to  several components is effective. This method offers a potentially effective way to enhance the clarity and visual appeal of underwater photos</a:t>
            </a:r>
            <a:endParaRPr 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63875" y="146175"/>
            <a:ext cx="8520600" cy="6132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References :</a:t>
            </a:r>
            <a:endParaRPr/>
          </a:p>
        </p:txBody>
      </p:sp>
      <p:sp>
        <p:nvSpPr>
          <p:cNvPr id="217" name="Google Shape;217;p36"/>
          <p:cNvSpPr txBox="1">
            <a:spLocks noGrp="1"/>
          </p:cNvSpPr>
          <p:nvPr>
            <p:ph type="body" idx="4294967295"/>
          </p:nvPr>
        </p:nvSpPr>
        <p:spPr>
          <a:xfrm>
            <a:off x="474000" y="1048200"/>
            <a:ext cx="8520600" cy="3267300"/>
          </a:xfrm>
          <a:prstGeom prst="rect">
            <a:avLst/>
          </a:prstGeom>
        </p:spPr>
        <p:txBody>
          <a:bodyPr spcFirstLastPara="1" wrap="square" lIns="91425" tIns="91425" rIns="91425" bIns="91425" anchor="t" anchorCtr="0">
            <a:normAutofit fontScale="25000" lnSpcReduction="20000"/>
          </a:bodyPr>
          <a:lstStyle/>
          <a:p>
            <a:pPr marL="457200" lvl="0" indent="-317500" algn="l" rtl="0">
              <a:spcBef>
                <a:spcPts val="0"/>
              </a:spcBef>
              <a:spcAft>
                <a:spcPts val="0"/>
              </a:spcAft>
              <a:buSzPct val="100000"/>
              <a:buFont typeface="Arial"/>
              <a:buAutoNum type="arabicPeriod"/>
            </a:pPr>
            <a:r>
              <a:rPr lang="en" sz="5600">
                <a:latin typeface="Arial"/>
                <a:ea typeface="Arial"/>
                <a:cs typeface="Arial"/>
                <a:sym typeface="Arial"/>
              </a:rPr>
              <a:t>Hitam, M. S., W. N. J. H. W. Yussof, E. A. Awalludin, and Z. Bachok. "Mixture contrast limited adaptive histogram equalization for underwater image enhancement."IEEE, 2013.</a:t>
            </a:r>
            <a:endParaRPr sz="5600">
              <a:latin typeface="Arial"/>
              <a:ea typeface="Arial"/>
              <a:cs typeface="Arial"/>
              <a:sym typeface="Arial"/>
            </a:endParaRPr>
          </a:p>
          <a:p>
            <a:pPr marL="457200" lvl="0" indent="-317500" algn="l" rtl="0">
              <a:spcBef>
                <a:spcPts val="0"/>
              </a:spcBef>
              <a:spcAft>
                <a:spcPts val="0"/>
              </a:spcAft>
              <a:buSzPct val="100000"/>
              <a:buFont typeface="Arial"/>
              <a:buAutoNum type="arabicPeriod"/>
            </a:pPr>
            <a:r>
              <a:rPr lang="en" sz="5600">
                <a:latin typeface="Arial"/>
                <a:ea typeface="Arial"/>
                <a:cs typeface="Arial"/>
                <a:sym typeface="Arial"/>
              </a:rPr>
              <a:t>Sowmyashree M. S., Sukrita K. Bekal, R. Sneha, and N. Priyanka. "A Survey on the various underwater image enhancement techniques." International Journal of Engineering Science Invention, 2014.</a:t>
            </a:r>
            <a:endParaRPr sz="5600">
              <a:latin typeface="Arial"/>
              <a:ea typeface="Arial"/>
              <a:cs typeface="Arial"/>
              <a:sym typeface="Arial"/>
            </a:endParaRPr>
          </a:p>
          <a:p>
            <a:pPr marL="457200" lvl="0" indent="-317500" algn="l" rtl="0">
              <a:spcBef>
                <a:spcPts val="0"/>
              </a:spcBef>
              <a:spcAft>
                <a:spcPts val="0"/>
              </a:spcAft>
              <a:buSzPct val="100000"/>
              <a:buFont typeface="Arial"/>
              <a:buAutoNum type="arabicPeriod"/>
            </a:pPr>
            <a:r>
              <a:rPr lang="en" sz="5600">
                <a:latin typeface="Arial"/>
                <a:ea typeface="Arial"/>
                <a:cs typeface="Arial"/>
                <a:sym typeface="Arial"/>
              </a:rPr>
              <a:t>Aysun Tasyapı Celebi and Sarp Erturk. “Visual enhancement of underwater images using Empirical Mode Decomposition” Elsevier , 2011</a:t>
            </a:r>
            <a:endParaRPr sz="5600">
              <a:latin typeface="Arial"/>
              <a:ea typeface="Arial"/>
              <a:cs typeface="Arial"/>
              <a:sym typeface="Arial"/>
            </a:endParaRPr>
          </a:p>
          <a:p>
            <a:pPr marL="457200" lvl="0" indent="-317500" algn="l" rtl="0">
              <a:spcBef>
                <a:spcPts val="0"/>
              </a:spcBef>
              <a:spcAft>
                <a:spcPts val="0"/>
              </a:spcAft>
              <a:buSzPct val="100000"/>
              <a:buFont typeface="Arial"/>
              <a:buAutoNum type="arabicPeriod"/>
            </a:pPr>
            <a:r>
              <a:rPr lang="en" sz="5600">
                <a:latin typeface="Arial"/>
                <a:ea typeface="Arial"/>
                <a:cs typeface="Arial"/>
                <a:sym typeface="Arial"/>
              </a:rPr>
              <a:t>Dr.G.Padmavathi, Dr.P.Subashini, Mr.M.Muthu Kumar and Suresh Kumar Thakur. “Comparison of Filters used for Underwater Image Pre-Processing” IJCSNS , 2010. </a:t>
            </a:r>
            <a:endParaRPr sz="5600">
              <a:latin typeface="Arial"/>
              <a:ea typeface="Arial"/>
              <a:cs typeface="Arial"/>
              <a:sym typeface="Arial"/>
            </a:endParaRPr>
          </a:p>
          <a:p>
            <a:pPr marL="457200" lvl="0" indent="-317500" algn="l" rtl="0">
              <a:spcBef>
                <a:spcPts val="0"/>
              </a:spcBef>
              <a:spcAft>
                <a:spcPts val="0"/>
              </a:spcAft>
              <a:buSzPct val="100000"/>
              <a:buFont typeface="Arial"/>
              <a:buAutoNum type="arabicPeriod"/>
            </a:pPr>
            <a:r>
              <a:rPr lang="en" sz="5600">
                <a:latin typeface="Arial"/>
                <a:ea typeface="Arial"/>
                <a:cs typeface="Arial"/>
                <a:sym typeface="Arial"/>
              </a:rPr>
              <a:t>. Setiawan, Agung W., Tati R. Mengko, Oerip S. Santoso, and Andriyan B. Suksmono. "Color Retinal Image Enhancement using CLAHE." International Conference on ICT for Smart Society (ICISS), 2013.</a:t>
            </a:r>
            <a:endParaRPr sz="5600">
              <a:latin typeface="Arial"/>
              <a:ea typeface="Arial"/>
              <a:cs typeface="Arial"/>
              <a:sym typeface="Arial"/>
            </a:endParaRPr>
          </a:p>
          <a:p>
            <a:pPr marL="457200" lvl="0" indent="-317500" algn="l" rtl="0">
              <a:spcBef>
                <a:spcPts val="0"/>
              </a:spcBef>
              <a:spcAft>
                <a:spcPts val="0"/>
              </a:spcAft>
              <a:buSzPct val="100000"/>
              <a:buFont typeface="Arial"/>
              <a:buAutoNum type="arabicPeriod"/>
            </a:pPr>
            <a:r>
              <a:rPr lang="en" sz="5600">
                <a:latin typeface="Arial"/>
                <a:ea typeface="Arial"/>
                <a:cs typeface="Arial"/>
                <a:sym typeface="Arial"/>
              </a:rPr>
              <a:t>Khan, Mohd Farhan, Ekram Khan, and Z. A. Abbasi. “Multi segment histogram equalization for brightness preserving contrast enhancement.”Springer Berlin Heidelberg, 2012.</a:t>
            </a:r>
            <a:endParaRPr sz="5600">
              <a:latin typeface="Arial"/>
              <a:ea typeface="Arial"/>
              <a:cs typeface="Arial"/>
              <a:sym typeface="Arial"/>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Arial"/>
                <a:ea typeface="Arial"/>
                <a:cs typeface="Arial"/>
                <a:sym typeface="Arial"/>
              </a:rPr>
              <a:t>Literature survey (2)</a:t>
            </a:r>
            <a:endParaRPr b="1" dirty="0">
              <a:latin typeface="Arial"/>
              <a:ea typeface="Arial"/>
              <a:cs typeface="Arial"/>
              <a:sym typeface="Arial"/>
            </a:endParaRPr>
          </a:p>
        </p:txBody>
      </p:sp>
      <p:sp>
        <p:nvSpPr>
          <p:cNvPr id="88" name="Google Shape;88;p17"/>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fontScale="62500" lnSpcReduction="20000"/>
          </a:bodyPr>
          <a:lstStyle/>
          <a:p>
            <a:pPr marL="457200" lvl="0" indent="-299720" algn="l" rtl="0">
              <a:spcBef>
                <a:spcPts val="0"/>
              </a:spcBef>
              <a:spcAft>
                <a:spcPts val="0"/>
              </a:spcAft>
              <a:buSzPct val="76190"/>
              <a:buChar char="●"/>
            </a:pPr>
            <a:r>
              <a:rPr lang="en-US" sz="2100" b="1" dirty="0"/>
              <a:t>"Underwater Image Enhancement Based on RGB-CLAHE and Color Correction in RGB Space" by L. Zhang, Y. Zhang, and X. Zhou (2021) Zhang et al. present an underwater image enhancement approach based on RGB-CLAHE and color correction in the RGB color space. The authors first apply CLAHE independently to the three RGB channels to improve contrast and enhance details. Additionally, a color correction technique is employed to compensate for color distortion caused by the underwater environment. Experimental evaluations demonstrate that the proposed method effectively enhances underwater images, preserving natural colors and improving visual quality.</a:t>
            </a:r>
            <a:endParaRPr lang="en-US" sz="1600" dirty="0"/>
          </a:p>
        </p:txBody>
      </p:sp>
      <p:sp>
        <p:nvSpPr>
          <p:cNvPr id="89" name="Google Shape;89;p17"/>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fontScale="55000" lnSpcReduction="20000"/>
          </a:bodyPr>
          <a:lstStyle/>
          <a:p>
            <a:pPr marL="457200" lvl="0" indent="-307340" algn="l" rtl="0">
              <a:spcBef>
                <a:spcPts val="0"/>
              </a:spcBef>
              <a:spcAft>
                <a:spcPts val="0"/>
              </a:spcAft>
              <a:buSzPct val="76190"/>
              <a:buChar char="●"/>
            </a:pPr>
            <a:r>
              <a:rPr lang="en-US" sz="2100" b="1" dirty="0"/>
              <a:t>"Underwater Image Enhancement Based on CLAHE in Lab Color Space with Fusion Strategy" by J. Chen, X. Wu, and H. Zhang (2023) Chen et al. propose an underwater image enhancement method based on CLAHE in the Lab color space with a fusion strategy. The authors utilize the Lab color space, which separates the luminance (L) and chrominance (a and b) information. CLAHE is applied to the L channel to enhance contrast and details, while the a and b channels are adjusted to improve color rendering. The fusion strategy combines the enhanced channels to produce the final enhanced image. Experimental results demonstrate that the proposed method effectively enhances underwater images, providing improved contrast, color accuracy, and overall visual quality.</a:t>
            </a:r>
            <a:endParaRPr lang="en-US" sz="1800" dirty="0"/>
          </a:p>
        </p:txBody>
      </p:sp>
      <p:graphicFrame>
        <p:nvGraphicFramePr>
          <p:cNvPr id="90" name="Google Shape;90;p17"/>
          <p:cNvGraphicFramePr/>
          <p:nvPr>
            <p:extLst>
              <p:ext uri="{D42A27DB-BD31-4B8C-83A1-F6EECF244321}">
                <p14:modId xmlns:p14="http://schemas.microsoft.com/office/powerpoint/2010/main" val="1429379948"/>
              </p:ext>
            </p:extLst>
          </p:nvPr>
        </p:nvGraphicFramePr>
        <p:xfrm>
          <a:off x="541800" y="1058224"/>
          <a:ext cx="8290500" cy="3734211"/>
        </p:xfrm>
        <a:graphic>
          <a:graphicData uri="http://schemas.openxmlformats.org/drawingml/2006/table">
            <a:tbl>
              <a:tblPr>
                <a:noFill/>
                <a:tableStyleId>{BD5BB59C-2614-4394-9A9F-77572A15ED7B}</a:tableStyleId>
              </a:tblPr>
              <a:tblGrid>
                <a:gridCol w="4145250">
                  <a:extLst>
                    <a:ext uri="{9D8B030D-6E8A-4147-A177-3AD203B41FA5}">
                      <a16:colId xmlns:a16="http://schemas.microsoft.com/office/drawing/2014/main" val="20000"/>
                    </a:ext>
                  </a:extLst>
                </a:gridCol>
                <a:gridCol w="4145250">
                  <a:extLst>
                    <a:ext uri="{9D8B030D-6E8A-4147-A177-3AD203B41FA5}">
                      <a16:colId xmlns:a16="http://schemas.microsoft.com/office/drawing/2014/main" val="20001"/>
                    </a:ext>
                  </a:extLst>
                </a:gridCol>
              </a:tblGrid>
              <a:tr h="3734211">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74625" y="353975"/>
            <a:ext cx="8520600" cy="1006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sz="1850" b="1">
                <a:latin typeface="Arial"/>
                <a:ea typeface="Arial"/>
                <a:cs typeface="Arial"/>
                <a:sym typeface="Arial"/>
              </a:rPr>
              <a:t>DIFFERENT TECHNIQUES FOR UNDERWATER IMAGE ENHANCEMENT -1</a:t>
            </a:r>
            <a:endParaRPr sz="1850" b="1">
              <a:latin typeface="Arial"/>
              <a:ea typeface="Arial"/>
              <a:cs typeface="Arial"/>
              <a:sym typeface="Arial"/>
            </a:endParaRPr>
          </a:p>
          <a:p>
            <a:pPr marL="0" lvl="0" indent="0" algn="l" rtl="0">
              <a:spcBef>
                <a:spcPts val="0"/>
              </a:spcBef>
              <a:spcAft>
                <a:spcPts val="0"/>
              </a:spcAft>
              <a:buNone/>
            </a:pPr>
            <a:r>
              <a:rPr lang="en" sz="1850" b="1">
                <a:latin typeface="Arial"/>
                <a:ea typeface="Arial"/>
                <a:cs typeface="Arial"/>
                <a:sym typeface="Arial"/>
              </a:rPr>
              <a:t>                                                 </a:t>
            </a:r>
            <a:endParaRPr sz="1850" b="1">
              <a:latin typeface="Arial"/>
              <a:ea typeface="Arial"/>
              <a:cs typeface="Arial"/>
              <a:sym typeface="Arial"/>
            </a:endParaRPr>
          </a:p>
        </p:txBody>
      </p:sp>
      <p:sp>
        <p:nvSpPr>
          <p:cNvPr id="96" name="Google Shape;96;p18"/>
          <p:cNvSpPr txBox="1">
            <a:spLocks noGrp="1"/>
          </p:cNvSpPr>
          <p:nvPr>
            <p:ph type="body" idx="1"/>
          </p:nvPr>
        </p:nvSpPr>
        <p:spPr>
          <a:xfrm>
            <a:off x="374625" y="1187375"/>
            <a:ext cx="3999900" cy="3279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712" b="1"/>
              <a:t> Contrast stretching : Contrast stretching is a straightforward image enhancement method that is used to improve, enhance the image contrast by `stretching' the series of intensity values. A measure of image’s dynamic range or the "broaden" of image’s histogram is the contrast of an image.</a:t>
            </a:r>
            <a:r>
              <a:rPr lang="en" sz="1512" b="1"/>
              <a:t> </a:t>
            </a:r>
            <a:endParaRPr sz="1200"/>
          </a:p>
        </p:txBody>
      </p:sp>
      <p:sp>
        <p:nvSpPr>
          <p:cNvPr id="97" name="Google Shape;97;p18"/>
          <p:cNvSpPr txBox="1">
            <a:spLocks noGrp="1"/>
          </p:cNvSpPr>
          <p:nvPr>
            <p:ph type="body" idx="2"/>
          </p:nvPr>
        </p:nvSpPr>
        <p:spPr>
          <a:xfrm>
            <a:off x="4682275" y="1187375"/>
            <a:ext cx="3999900" cy="3028200"/>
          </a:xfrm>
          <a:prstGeom prst="rect">
            <a:avLst/>
          </a:prstGeom>
        </p:spPr>
        <p:txBody>
          <a:bodyPr spcFirstLastPara="1" wrap="square" lIns="91425" tIns="91425" rIns="91425" bIns="91425" anchor="t" anchorCtr="0">
            <a:normAutofit/>
          </a:bodyPr>
          <a:lstStyle/>
          <a:p>
            <a:pPr marL="457200" lvl="0" indent="-313690" algn="l" rtl="0">
              <a:lnSpc>
                <a:spcPct val="95000"/>
              </a:lnSpc>
              <a:spcBef>
                <a:spcPts val="0"/>
              </a:spcBef>
              <a:spcAft>
                <a:spcPts val="0"/>
              </a:spcAft>
              <a:buSzPts val="1340"/>
              <a:buChar char="●"/>
            </a:pPr>
            <a:endParaRPr sz="1495"/>
          </a:p>
        </p:txBody>
      </p:sp>
      <p:sp>
        <p:nvSpPr>
          <p:cNvPr id="98" name="Google Shape;98;p18"/>
          <p:cNvSpPr txBox="1"/>
          <p:nvPr/>
        </p:nvSpPr>
        <p:spPr>
          <a:xfrm>
            <a:off x="566275" y="3573850"/>
            <a:ext cx="411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a:latin typeface="Old Standard TT"/>
              <a:ea typeface="Old Standard TT"/>
              <a:cs typeface="Old Standard TT"/>
              <a:sym typeface="Old Standard TT"/>
            </a:endParaRPr>
          </a:p>
        </p:txBody>
      </p:sp>
      <p:graphicFrame>
        <p:nvGraphicFramePr>
          <p:cNvPr id="99" name="Google Shape;99;p18"/>
          <p:cNvGraphicFramePr/>
          <p:nvPr/>
        </p:nvGraphicFramePr>
        <p:xfrm>
          <a:off x="566250" y="1068185"/>
          <a:ext cx="8175000" cy="3739475"/>
        </p:xfrm>
        <a:graphic>
          <a:graphicData uri="http://schemas.openxmlformats.org/drawingml/2006/table">
            <a:tbl>
              <a:tblPr>
                <a:noFill/>
                <a:tableStyleId>{BD5BB59C-2614-4394-9A9F-77572A15ED7B}</a:tableStyleId>
              </a:tblPr>
              <a:tblGrid>
                <a:gridCol w="4087500">
                  <a:extLst>
                    <a:ext uri="{9D8B030D-6E8A-4147-A177-3AD203B41FA5}">
                      <a16:colId xmlns:a16="http://schemas.microsoft.com/office/drawing/2014/main" val="20000"/>
                    </a:ext>
                  </a:extLst>
                </a:gridCol>
                <a:gridCol w="4087500">
                  <a:extLst>
                    <a:ext uri="{9D8B030D-6E8A-4147-A177-3AD203B41FA5}">
                      <a16:colId xmlns:a16="http://schemas.microsoft.com/office/drawing/2014/main" val="20001"/>
                    </a:ext>
                  </a:extLst>
                </a:gridCol>
              </a:tblGrid>
              <a:tr h="373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pic>
        <p:nvPicPr>
          <p:cNvPr id="100" name="Google Shape;100;p18"/>
          <p:cNvPicPr preferRelativeResize="0"/>
          <p:nvPr/>
        </p:nvPicPr>
        <p:blipFill>
          <a:blip r:embed="rId3">
            <a:alphaModFix/>
          </a:blip>
          <a:stretch>
            <a:fillRect/>
          </a:stretch>
        </p:blipFill>
        <p:spPr>
          <a:xfrm>
            <a:off x="4682275" y="1099475"/>
            <a:ext cx="3999899" cy="30282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74625" y="353975"/>
            <a:ext cx="8520600" cy="100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r>
              <a:rPr lang="en" sz="1850" b="1">
                <a:latin typeface="Arial"/>
                <a:ea typeface="Arial"/>
                <a:cs typeface="Arial"/>
                <a:sym typeface="Arial"/>
              </a:rPr>
              <a:t>DIFFERENT TECHNIQUES FOR UNDERWATER IMAGE ENHANCEMENT -2                     </a:t>
            </a:r>
            <a:endParaRPr sz="1850" b="1">
              <a:latin typeface="Arial"/>
              <a:ea typeface="Arial"/>
              <a:cs typeface="Arial"/>
              <a:sym typeface="Arial"/>
            </a:endParaRPr>
          </a:p>
        </p:txBody>
      </p:sp>
      <p:sp>
        <p:nvSpPr>
          <p:cNvPr id="106" name="Google Shape;106;p19"/>
          <p:cNvSpPr txBox="1">
            <a:spLocks noGrp="1"/>
          </p:cNvSpPr>
          <p:nvPr>
            <p:ph type="body" idx="1"/>
          </p:nvPr>
        </p:nvSpPr>
        <p:spPr>
          <a:xfrm>
            <a:off x="311700" y="1171675"/>
            <a:ext cx="3999900" cy="3279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712" b="1"/>
              <a:t>Homomorphic filtering : The homomorphic filtering is utilized to fix non-uniform lighting to reinforce contrast from the impression. This is a frequency filtering technique. It is the most utilized system on the grounds that it redresses non-uniform lighting and sharpens the picture.</a:t>
            </a:r>
            <a:endParaRPr sz="1200"/>
          </a:p>
        </p:txBody>
      </p:sp>
      <p:sp>
        <p:nvSpPr>
          <p:cNvPr id="107" name="Google Shape;107;p19"/>
          <p:cNvSpPr txBox="1"/>
          <p:nvPr/>
        </p:nvSpPr>
        <p:spPr>
          <a:xfrm>
            <a:off x="566275" y="3573850"/>
            <a:ext cx="411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a:latin typeface="Old Standard TT"/>
              <a:ea typeface="Old Standard TT"/>
              <a:cs typeface="Old Standard TT"/>
              <a:sym typeface="Old Standard TT"/>
            </a:endParaRPr>
          </a:p>
        </p:txBody>
      </p:sp>
      <p:graphicFrame>
        <p:nvGraphicFramePr>
          <p:cNvPr id="108" name="Google Shape;108;p19"/>
          <p:cNvGraphicFramePr/>
          <p:nvPr/>
        </p:nvGraphicFramePr>
        <p:xfrm>
          <a:off x="491200" y="1171685"/>
          <a:ext cx="8341100" cy="3424400"/>
        </p:xfrm>
        <a:graphic>
          <a:graphicData uri="http://schemas.openxmlformats.org/drawingml/2006/table">
            <a:tbl>
              <a:tblPr>
                <a:noFill/>
                <a:tableStyleId>{BD5BB59C-2614-4394-9A9F-77572A15ED7B}</a:tableStyleId>
              </a:tblPr>
              <a:tblGrid>
                <a:gridCol w="4170550">
                  <a:extLst>
                    <a:ext uri="{9D8B030D-6E8A-4147-A177-3AD203B41FA5}">
                      <a16:colId xmlns:a16="http://schemas.microsoft.com/office/drawing/2014/main" val="20000"/>
                    </a:ext>
                  </a:extLst>
                </a:gridCol>
                <a:gridCol w="4170550">
                  <a:extLst>
                    <a:ext uri="{9D8B030D-6E8A-4147-A177-3AD203B41FA5}">
                      <a16:colId xmlns:a16="http://schemas.microsoft.com/office/drawing/2014/main" val="20001"/>
                    </a:ext>
                  </a:extLst>
                </a:gridCol>
              </a:tblGrid>
              <a:tr h="34244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pic>
        <p:nvPicPr>
          <p:cNvPr id="109" name="Google Shape;109;p19"/>
          <p:cNvPicPr preferRelativeResize="0"/>
          <p:nvPr/>
        </p:nvPicPr>
        <p:blipFill>
          <a:blip r:embed="rId3">
            <a:alphaModFix/>
          </a:blip>
          <a:stretch>
            <a:fillRect/>
          </a:stretch>
        </p:blipFill>
        <p:spPr>
          <a:xfrm>
            <a:off x="4661750" y="1263825"/>
            <a:ext cx="4170550" cy="2730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74625" y="353975"/>
            <a:ext cx="8520600" cy="100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r>
              <a:rPr lang="en" sz="1850" b="1">
                <a:latin typeface="Arial"/>
                <a:ea typeface="Arial"/>
                <a:cs typeface="Arial"/>
                <a:sym typeface="Arial"/>
              </a:rPr>
              <a:t>DIFFERENT TECHNIQUES FOR UNDERWATER IMAGE ENHANCEMENT-3</a:t>
            </a:r>
            <a:endParaRPr sz="1850" b="1">
              <a:latin typeface="Arial"/>
              <a:ea typeface="Arial"/>
              <a:cs typeface="Arial"/>
              <a:sym typeface="Arial"/>
            </a:endParaRPr>
          </a:p>
        </p:txBody>
      </p:sp>
      <p:sp>
        <p:nvSpPr>
          <p:cNvPr id="115" name="Google Shape;115;p20"/>
          <p:cNvSpPr txBox="1">
            <a:spLocks noGrp="1"/>
          </p:cNvSpPr>
          <p:nvPr>
            <p:ph type="body" idx="1"/>
          </p:nvPr>
        </p:nvSpPr>
        <p:spPr>
          <a:xfrm>
            <a:off x="311700" y="1171675"/>
            <a:ext cx="3999900" cy="36102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b="1"/>
              <a:t>Histogram equalization : Histogram equalization is a method for modifying image intensities and contrast of image in image processing using the image's histogram. Histogram equalization is helpful in pictures with backgrounds and frontal areas that are both bright or both dim. This is a simple and straightforward technique.</a:t>
            </a:r>
            <a:endParaRPr sz="1700" b="1"/>
          </a:p>
        </p:txBody>
      </p:sp>
      <p:sp>
        <p:nvSpPr>
          <p:cNvPr id="116" name="Google Shape;116;p20"/>
          <p:cNvSpPr txBox="1">
            <a:spLocks noGrp="1"/>
          </p:cNvSpPr>
          <p:nvPr>
            <p:ph type="body" idx="2"/>
          </p:nvPr>
        </p:nvSpPr>
        <p:spPr>
          <a:xfrm>
            <a:off x="4832400" y="1171675"/>
            <a:ext cx="3999900" cy="3515700"/>
          </a:xfrm>
          <a:prstGeom prst="rect">
            <a:avLst/>
          </a:prstGeom>
        </p:spPr>
        <p:txBody>
          <a:bodyPr spcFirstLastPara="1" wrap="square" lIns="91425" tIns="91425" rIns="91425" bIns="91425" anchor="t" anchorCtr="0">
            <a:normAutofit/>
          </a:bodyPr>
          <a:lstStyle/>
          <a:p>
            <a:pPr marL="457200" lvl="0" indent="-313690" algn="l" rtl="0">
              <a:lnSpc>
                <a:spcPct val="95000"/>
              </a:lnSpc>
              <a:spcBef>
                <a:spcPts val="0"/>
              </a:spcBef>
              <a:spcAft>
                <a:spcPts val="0"/>
              </a:spcAft>
              <a:buSzPts val="1340"/>
              <a:buChar char="●"/>
            </a:pPr>
            <a:r>
              <a:rPr lang="en" sz="1727" b="1"/>
              <a:t>Contrast Limited Adaptive Histogram Equalization (CLAHE) It is generalization of adaptive histogram equalization. With this technique the image is broken up into tiles. The gray scale is calculated for each of these tiles, based upon its histogram and transform function, which is derived from the interpolation between the manipulated histograms of the neighboring sub-regions. </a:t>
            </a:r>
            <a:endParaRPr sz="1720"/>
          </a:p>
        </p:txBody>
      </p:sp>
      <p:graphicFrame>
        <p:nvGraphicFramePr>
          <p:cNvPr id="117" name="Google Shape;117;p20"/>
          <p:cNvGraphicFramePr/>
          <p:nvPr/>
        </p:nvGraphicFramePr>
        <p:xfrm>
          <a:off x="440650" y="1072675"/>
          <a:ext cx="8520600" cy="3515700"/>
        </p:xfrm>
        <a:graphic>
          <a:graphicData uri="http://schemas.openxmlformats.org/drawingml/2006/table">
            <a:tbl>
              <a:tblPr>
                <a:noFill/>
                <a:tableStyleId>{BD5BB59C-2614-4394-9A9F-77572A15ED7B}</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5157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CLAHE :</a:t>
            </a:r>
            <a:endParaRPr b="1"/>
          </a:p>
        </p:txBody>
      </p:sp>
      <p:sp>
        <p:nvSpPr>
          <p:cNvPr id="123" name="Google Shape;123;p21"/>
          <p:cNvSpPr txBox="1"/>
          <p:nvPr/>
        </p:nvSpPr>
        <p:spPr>
          <a:xfrm>
            <a:off x="970275" y="1187925"/>
            <a:ext cx="6748500" cy="2869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600" b="1">
                <a:solidFill>
                  <a:schemeClr val="dk1"/>
                </a:solidFill>
                <a:latin typeface="Calibri"/>
                <a:ea typeface="Calibri"/>
                <a:cs typeface="Calibri"/>
                <a:sym typeface="Calibri"/>
              </a:rPr>
              <a:t>Adaptive histogram equalization</a:t>
            </a:r>
            <a:r>
              <a:rPr lang="en" sz="1600">
                <a:solidFill>
                  <a:schemeClr val="dk1"/>
                </a:solidFill>
                <a:latin typeface="Calibri"/>
                <a:ea typeface="Calibri"/>
                <a:cs typeface="Calibri"/>
                <a:sym typeface="Calibri"/>
              </a:rPr>
              <a:t> (AHE) is a computer image processing technique used to improve contrast in images. It differs from ordinary histogram equalization in the respect that the adaptive method computes several histograms, each corresponding to a distinct section of the image, and uses them to redistribute the lightness values of the image. It is therefore suitable for improving the local contrast .</a:t>
            </a: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 sz="1600">
                <a:solidFill>
                  <a:schemeClr val="dk1"/>
                </a:solidFill>
                <a:latin typeface="Calibri"/>
                <a:ea typeface="Calibri"/>
                <a:cs typeface="Calibri"/>
                <a:sym typeface="Calibri"/>
              </a:rPr>
              <a:t>However, AHE has a tendency to over amplify noise in relatively homogeneous regions of an image. A variant of adaptive histogram equalization called </a:t>
            </a:r>
            <a:r>
              <a:rPr lang="en" sz="1600" b="1">
                <a:solidFill>
                  <a:schemeClr val="dk1"/>
                </a:solidFill>
                <a:latin typeface="Calibri"/>
                <a:ea typeface="Calibri"/>
                <a:cs typeface="Calibri"/>
                <a:sym typeface="Calibri"/>
              </a:rPr>
              <a:t>contrast limited adaptive histogram equalization</a:t>
            </a:r>
            <a:r>
              <a:rPr lang="en" sz="1600">
                <a:solidFill>
                  <a:schemeClr val="dk1"/>
                </a:solidFill>
                <a:latin typeface="Calibri"/>
                <a:ea typeface="Calibri"/>
                <a:cs typeface="Calibri"/>
                <a:sym typeface="Calibri"/>
              </a:rPr>
              <a:t> (CLAHE) prevents this by limiting the amplification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Experimental results of CLAHE :</a:t>
            </a:r>
            <a:endParaRPr b="1"/>
          </a:p>
        </p:txBody>
      </p:sp>
      <p:pic>
        <p:nvPicPr>
          <p:cNvPr id="129" name="Google Shape;129;p22"/>
          <p:cNvPicPr preferRelativeResize="0"/>
          <p:nvPr/>
        </p:nvPicPr>
        <p:blipFill>
          <a:blip r:embed="rId3">
            <a:alphaModFix/>
          </a:blip>
          <a:stretch>
            <a:fillRect/>
          </a:stretch>
        </p:blipFill>
        <p:spPr>
          <a:xfrm>
            <a:off x="841775" y="1200575"/>
            <a:ext cx="7710649" cy="3436675"/>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TotalTime>
  <Words>2402</Words>
  <Application>Microsoft Office PowerPoint</Application>
  <PresentationFormat>On-screen Show (16:9)</PresentationFormat>
  <Paragraphs>79</Paragraphs>
  <Slides>38</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Old Standard TT</vt:lpstr>
      <vt:lpstr>-apple-system</vt:lpstr>
      <vt:lpstr>Roboto</vt:lpstr>
      <vt:lpstr>Söhne</vt:lpstr>
      <vt:lpstr>Arial</vt:lpstr>
      <vt:lpstr>Calibri</vt:lpstr>
      <vt:lpstr>Paperback</vt:lpstr>
      <vt:lpstr>  Thesis Report: UNDERWATER IMAGE ENHANCEMENT USING IMAGE PROCESSING</vt:lpstr>
      <vt:lpstr>Introduction</vt:lpstr>
      <vt:lpstr>Progress - Literature survey (1)</vt:lpstr>
      <vt:lpstr>Literature survey (2)</vt:lpstr>
      <vt:lpstr> DIFFERENT TECHNIQUES FOR UNDERWATER IMAGE ENHANCEMENT -1                                                  </vt:lpstr>
      <vt:lpstr> DIFFERENT TECHNIQUES FOR UNDERWATER IMAGE ENHANCEMENT -2                     </vt:lpstr>
      <vt:lpstr> DIFFERENT TECHNIQUES FOR UNDERWATER IMAGE ENHANCEMENT-3</vt:lpstr>
      <vt:lpstr>CLAHE :</vt:lpstr>
      <vt:lpstr>Experimental results of CLAHE :</vt:lpstr>
      <vt:lpstr>CLAHE Histogram Equalization : CLAHE operates on small regions in the image, called tiles, rather than the entire image. The neighboring tiles are then combined using bilinear interpolation to remove the artificial boundaries.  </vt:lpstr>
      <vt:lpstr>Performing CLAHE :</vt:lpstr>
      <vt:lpstr>PowerPoint Presentation</vt:lpstr>
      <vt:lpstr>This method is a single image approach that does not require specialized hardware or knowledge about the underwater conditions or scene structure. It builds on the blending of two images that are directly derived from a color-compensated and white-balanced version of the original degraded image. </vt:lpstr>
      <vt:lpstr>PowerPoint Presentation</vt:lpstr>
      <vt:lpstr>A novel approach to remove the haze in underwater images based on a single image captured with a conventional camera.  Our approach builds on the fusion of multiple inputs.  The white balancing stage aims at removing the color cast induced by underwater light scattering, so as to produce a natural appearance of the sub-sea images.  The two images to fusion, as well as their associated weight maps, are defined to promote the transfer of edges and color contrast to the output image. </vt:lpstr>
      <vt:lpstr>PowerPoint Presentation</vt:lpstr>
      <vt:lpstr>PowerPoint Presentation</vt:lpstr>
      <vt:lpstr>PowerPoint Presentation</vt:lpstr>
      <vt:lpstr>Gaps in Literature :</vt:lpstr>
      <vt:lpstr>PowerPoint Presentation</vt:lpstr>
      <vt:lpstr>PowerPoint Presentation</vt:lpstr>
      <vt:lpstr>PowerPoint Presentation</vt:lpstr>
      <vt:lpstr>1. To further enhance underwater images, we can apply a method called color correction. Underwater images tend to have a blue or green tint due to the absorption and scattering of light by water. Color correction can help to restore the natural colors in the image.</vt:lpstr>
      <vt:lpstr>2. Different methods for underwater image enhancement:</vt:lpstr>
      <vt:lpstr>3. CLAHE on LAB, HSV, and RGB color spaces, and calculates the contrast gain between the original and processed images. The contrast gain values are plotted in a bar graph for comparison.</vt:lpstr>
      <vt:lpstr>Method 1: CLAHE in HSV color space</vt:lpstr>
      <vt:lpstr>Method 2: Adaptive gamma correction in LAB color space</vt:lpstr>
      <vt:lpstr>Method 3: Color correction using gray world assumption</vt:lpstr>
      <vt:lpstr>Method 4: Histogram equalization in RGB color space</vt:lpstr>
      <vt:lpstr>Result and Discussion</vt:lpstr>
      <vt:lpstr>UICM</vt:lpstr>
      <vt:lpstr>Original Image UICM score with mean and variance. </vt:lpstr>
      <vt:lpstr>UISM</vt:lpstr>
      <vt:lpstr>Original and repaired images from UISM</vt:lpstr>
      <vt:lpstr>Final results : </vt:lpstr>
      <vt:lpstr>Entropy analysis and Contrast Gain</vt:lpstr>
      <vt:lpstr>Conclusion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Report: UNDERWATER IMAGE ENHANCEMENT USING IMAGE PROCESSING</dc:title>
  <dc:creator>yugansh</dc:creator>
  <cp:lastModifiedBy>Yugansh Jain</cp:lastModifiedBy>
  <cp:revision>4</cp:revision>
  <dcterms:modified xsi:type="dcterms:W3CDTF">2023-05-29T09:44:23Z</dcterms:modified>
</cp:coreProperties>
</file>